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61" r:id="rId7"/>
    <p:sldId id="262" r:id="rId8"/>
    <p:sldId id="263" r:id="rId9"/>
    <p:sldId id="264" r:id="rId10"/>
    <p:sldId id="276" r:id="rId11"/>
    <p:sldId id="266" r:id="rId12"/>
    <p:sldId id="269" r:id="rId13"/>
    <p:sldId id="260" r:id="rId14"/>
    <p:sldId id="268" r:id="rId15"/>
    <p:sldId id="267" r:id="rId16"/>
    <p:sldId id="270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68895" autoAdjust="0"/>
  </p:normalViewPr>
  <p:slideViewPr>
    <p:cSldViewPr>
      <p:cViewPr varScale="1">
        <p:scale>
          <a:sx n="66" d="100"/>
          <a:sy n="66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9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5C658-1804-42A7-A58A-8475882540DE}" type="datetimeFigureOut">
              <a:rPr lang="zh-CN" altLang="en-US" smtClean="0"/>
              <a:t>2016/2/7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8177-C941-4E54-AC86-127963723B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38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68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03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71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54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956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187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297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366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88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71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98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52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23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15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25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41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62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8177-C941-4E54-AC86-127963723B0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50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Robust </a:t>
            </a:r>
            <a:r>
              <a:rPr lang="en-US" altLang="zh-CN" dirty="0" err="1" smtClean="0"/>
              <a:t>Nonrigid</a:t>
            </a:r>
            <a:r>
              <a:rPr lang="en-US" altLang="zh-CN" dirty="0" smtClean="0"/>
              <a:t> Registration by Convex Optimization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0458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Qifeng</a:t>
            </a:r>
            <a:r>
              <a:rPr lang="en-US" altLang="zh-CN" sz="2400" dirty="0" smtClean="0"/>
              <a:t> Chen</a:t>
            </a:r>
          </a:p>
          <a:p>
            <a:pPr algn="ctr"/>
            <a:r>
              <a:rPr lang="en-US" altLang="zh-CN" sz="2400" dirty="0" smtClean="0"/>
              <a:t>Stanford University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8201" y="4045802"/>
            <a:ext cx="315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/>
              <a:t>Vladlen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Koltun</a:t>
            </a:r>
            <a:endParaRPr lang="en-US" altLang="zh-CN" sz="2400" dirty="0" smtClean="0"/>
          </a:p>
          <a:p>
            <a:pPr algn="ctr"/>
            <a:r>
              <a:rPr lang="en-US" altLang="zh-CN" sz="2400" dirty="0" smtClean="0"/>
              <a:t>Intel Labs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81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3"/>
    </mc:Choice>
    <mc:Fallback xmlns="">
      <p:transition spd="slow" advTm="1581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465394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724400" cy="23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9205" y="1828800"/>
            <a:ext cx="232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(Linear program)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84681" y="4567535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(Dual LP)</a:t>
            </a:r>
            <a:endParaRPr lang="zh-CN" alt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3131323" y="3884348"/>
            <a:ext cx="464254" cy="61145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57800" y="5407967"/>
            <a:ext cx="359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TRW-S [Kolmogorov 2006]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43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800588" cy="209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Objective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763000" cy="462560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Penalty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Objective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pPr marL="118872" indent="0">
              <a:buNone/>
            </a:pPr>
            <a:endParaRPr lang="en-US" altLang="zh-CN" dirty="0" smtClean="0"/>
          </a:p>
          <a:p>
            <a:pPr marL="118872" indent="0">
              <a:buNone/>
            </a:pPr>
            <a:endParaRPr lang="en-US" altLang="zh-CN" dirty="0"/>
          </a:p>
          <a:p>
            <a:pPr marL="118872" indent="0">
              <a:buNone/>
            </a:pPr>
            <a:r>
              <a:rPr lang="en-US" altLang="zh-CN" sz="2800" dirty="0" smtClean="0"/>
              <a:t>      where                    disambiguates intrinsic symmetry </a:t>
            </a:r>
            <a:endParaRPr lang="zh-CN" alt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79" y="2514600"/>
            <a:ext cx="6099462" cy="85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77026"/>
            <a:ext cx="1346735" cy="54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7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Preprocessing</a:t>
            </a:r>
          </a:p>
          <a:p>
            <a:pPr lvl="1"/>
            <a:r>
              <a:rPr lang="en-US" dirty="0"/>
              <a:t>Poisson reconstruction </a:t>
            </a:r>
            <a:r>
              <a:rPr lang="en-US" altLang="zh-CN" dirty="0" smtClean="0"/>
              <a:t>for geodesic </a:t>
            </a:r>
            <a:r>
              <a:rPr lang="en-US" altLang="zh-CN" dirty="0"/>
              <a:t>distance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farthest </a:t>
            </a:r>
            <a:r>
              <a:rPr lang="en-US" altLang="zh-CN" dirty="0"/>
              <a:t>point </a:t>
            </a:r>
            <a:r>
              <a:rPr lang="en-US" altLang="zh-CN" dirty="0" smtClean="0"/>
              <a:t>sampling</a:t>
            </a:r>
            <a:endParaRPr lang="en-US" altLang="zh-CN" dirty="0"/>
          </a:p>
          <a:p>
            <a:r>
              <a:rPr lang="en-US" altLang="zh-CN" dirty="0" smtClean="0"/>
              <a:t>Global optimization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ample hundreds of points</a:t>
            </a:r>
          </a:p>
          <a:p>
            <a:pPr lvl="1"/>
            <a:r>
              <a:rPr lang="en-US" altLang="zh-CN" dirty="0" smtClean="0"/>
              <a:t>random permutation of the nodes for best solution</a:t>
            </a:r>
          </a:p>
          <a:p>
            <a:r>
              <a:rPr lang="en-US" altLang="zh-CN" dirty="0" err="1" smtClean="0"/>
              <a:t>Upsampling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dirty="0" smtClean="0"/>
              <a:t>refinement (optional)</a:t>
            </a:r>
          </a:p>
          <a:p>
            <a:pPr lvl="1"/>
            <a:r>
              <a:rPr lang="en-US" altLang="zh-CN" dirty="0" err="1"/>
              <a:t>u</a:t>
            </a:r>
            <a:r>
              <a:rPr lang="en-US" altLang="zh-CN" dirty="0" err="1" smtClean="0"/>
              <a:t>psample</a:t>
            </a:r>
            <a:r>
              <a:rPr lang="en-US" altLang="zh-CN" dirty="0" smtClean="0"/>
              <a:t> mapping to thousands of </a:t>
            </a:r>
            <a:r>
              <a:rPr lang="en-US" altLang="zh-CN" dirty="0"/>
              <a:t>correspondences </a:t>
            </a:r>
          </a:p>
          <a:p>
            <a:pPr lvl="1"/>
            <a:r>
              <a:rPr lang="en-US" altLang="zh-CN" dirty="0" smtClean="0"/>
              <a:t>refine the correspondences by fusion moves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1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FAUST Dataset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6202" y="5986605"/>
            <a:ext cx="3879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FAUST [</a:t>
            </a:r>
            <a:r>
              <a:rPr lang="en-US" sz="2800" dirty="0" err="1" smtClean="0"/>
              <a:t>Bogo</a:t>
            </a:r>
            <a:r>
              <a:rPr lang="en-US" sz="2800" dirty="0" smtClean="0"/>
              <a:t> et al. </a:t>
            </a:r>
            <a:r>
              <a:rPr lang="en-US" sz="2800" smtClean="0"/>
              <a:t>2014]</a:t>
            </a:r>
            <a:endParaRPr lang="zh-CN" altLang="en-US" sz="2800" dirty="0"/>
          </a:p>
        </p:txBody>
      </p:sp>
      <p:pic>
        <p:nvPicPr>
          <p:cNvPr id="2050" name="Picture 2" descr="Test_r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5" y="1716073"/>
            <a:ext cx="8403471" cy="424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Our approach outperforms a large body of prior work by </a:t>
            </a:r>
            <a:r>
              <a:rPr lang="en-US" altLang="zh-CN" dirty="0" smtClean="0"/>
              <a:t>a </a:t>
            </a:r>
            <a:r>
              <a:rPr lang="en-US" altLang="zh-CN" dirty="0"/>
              <a:t>factor of 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+mn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2084"/>
            <a:ext cx="9134975" cy="31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4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30156"/>
            <a:ext cx="8686800" cy="54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5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75191"/>
            <a:ext cx="8229600" cy="4625609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535" y="6233553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Blended intrinsic maps</a:t>
            </a:r>
          </a:p>
          <a:p>
            <a:pPr algn="ctr"/>
            <a:r>
              <a:rPr lang="en-US" altLang="zh-CN" dirty="0" smtClean="0"/>
              <a:t> [Kim et al. 2011]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6233552"/>
            <a:ext cx="20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Random forest</a:t>
            </a:r>
          </a:p>
          <a:p>
            <a:pPr algn="ctr"/>
            <a:r>
              <a:rPr lang="en-US" altLang="zh-CN" dirty="0" smtClean="0"/>
              <a:t>[</a:t>
            </a:r>
            <a:r>
              <a:rPr lang="en-US" dirty="0" err="1"/>
              <a:t>Rodola</a:t>
            </a:r>
            <a:r>
              <a:rPr lang="en-US" dirty="0"/>
              <a:t> </a:t>
            </a:r>
            <a:r>
              <a:rPr lang="en-US" dirty="0" smtClean="0"/>
              <a:t> et al. 2014]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63246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Our approach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69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Simple but robust</a:t>
            </a:r>
          </a:p>
          <a:p>
            <a:pPr lvl="1"/>
            <a:r>
              <a:rPr lang="en-US" altLang="zh-CN" dirty="0" smtClean="0"/>
              <a:t>no descriptors</a:t>
            </a:r>
          </a:p>
          <a:p>
            <a:pPr lvl="1"/>
            <a:r>
              <a:rPr lang="en-US" altLang="zh-CN" dirty="0" smtClean="0"/>
              <a:t>convex optimization</a:t>
            </a:r>
          </a:p>
          <a:p>
            <a:pPr lvl="1"/>
            <a:r>
              <a:rPr lang="en-US" altLang="zh-CN" dirty="0" smtClean="0"/>
              <a:t>outperforms a large body of </a:t>
            </a:r>
            <a:r>
              <a:rPr lang="en-US" altLang="zh-CN" dirty="0"/>
              <a:t>prior </a:t>
            </a:r>
            <a:r>
              <a:rPr lang="en-US" altLang="zh-CN" dirty="0" smtClean="0"/>
              <a:t>work </a:t>
            </a:r>
            <a:r>
              <a:rPr lang="en-US" altLang="zh-CN" dirty="0"/>
              <a:t>by </a:t>
            </a:r>
            <a:r>
              <a:rPr lang="en-US" altLang="zh-CN" dirty="0" smtClean="0"/>
              <a:t>a multiplicative factor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Future work</a:t>
            </a:r>
          </a:p>
          <a:p>
            <a:pPr lvl="1"/>
            <a:r>
              <a:rPr lang="en-US" altLang="zh-CN" dirty="0" smtClean="0"/>
              <a:t>partial </a:t>
            </a:r>
            <a:r>
              <a:rPr lang="en-US" altLang="zh-CN" dirty="0"/>
              <a:t>surface </a:t>
            </a:r>
            <a:r>
              <a:rPr lang="en-US" altLang="zh-CN" dirty="0" smtClean="0"/>
              <a:t>registration</a:t>
            </a:r>
          </a:p>
          <a:p>
            <a:pPr lvl="1"/>
            <a:r>
              <a:rPr lang="en-US" altLang="zh-CN" dirty="0" smtClean="0"/>
              <a:t>joint </a:t>
            </a:r>
            <a:r>
              <a:rPr lang="en-US" altLang="zh-CN" dirty="0"/>
              <a:t>analysis of non-isometric shapes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35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Questions?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Matlab</a:t>
            </a:r>
            <a:r>
              <a:rPr lang="en-US" altLang="zh-CN" dirty="0" smtClean="0"/>
              <a:t>, C++ code, and data</a:t>
            </a:r>
          </a:p>
          <a:p>
            <a:pPr marL="118872" indent="0">
              <a:buNone/>
            </a:pPr>
            <a:r>
              <a:rPr lang="en-US" altLang="zh-CN" dirty="0" smtClean="0"/>
              <a:t>	http://www.stanford.edu</a:t>
            </a:r>
            <a:r>
              <a:rPr lang="en-US" altLang="zh-CN" smtClean="0"/>
              <a:t>/~cqf/convex/</a:t>
            </a:r>
            <a:endParaRPr lang="en-US" altLang="zh-CN" dirty="0" smtClean="0"/>
          </a:p>
          <a:p>
            <a:pPr marL="118872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4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Nonrigid</a:t>
            </a:r>
            <a:r>
              <a:rPr lang="en-US" altLang="zh-CN" dirty="0" smtClean="0"/>
              <a:t> Registration 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205123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703643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549619" y="2209800"/>
            <a:ext cx="3983802" cy="11430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81200" y="3810000"/>
            <a:ext cx="4419600" cy="16002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71800" y="3810000"/>
            <a:ext cx="3962400" cy="16002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49619" y="3657600"/>
            <a:ext cx="3983802" cy="7620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3276600"/>
            <a:ext cx="4495800" cy="9906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29000" y="3276600"/>
            <a:ext cx="3581400" cy="9906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133600" y="4724400"/>
            <a:ext cx="3200400" cy="304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19400" y="4724400"/>
            <a:ext cx="4953000" cy="304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33600" y="5181600"/>
            <a:ext cx="3810000" cy="9144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19400" y="5334000"/>
            <a:ext cx="4267200" cy="685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49619" y="2895600"/>
            <a:ext cx="3983802" cy="9906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16412" y="6172200"/>
            <a:ext cx="394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Intra-subject registration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61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Nonrigid</a:t>
            </a:r>
            <a:r>
              <a:rPr lang="en-US" altLang="zh-CN" dirty="0" smtClean="0"/>
              <a:t> Registration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1737312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3"/>
            <a:ext cx="1749837" cy="42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45056" y="2286000"/>
            <a:ext cx="3550944" cy="762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2971800"/>
            <a:ext cx="3733800" cy="685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2971800"/>
            <a:ext cx="3962400" cy="685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45056" y="3505200"/>
            <a:ext cx="3550944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33600" y="2590800"/>
            <a:ext cx="3581400" cy="1524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600" y="2667000"/>
            <a:ext cx="36576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09800" y="4191000"/>
            <a:ext cx="3657600" cy="1524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43200" y="3733800"/>
            <a:ext cx="3657600" cy="3048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33600" y="5562600"/>
            <a:ext cx="3962400" cy="762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19400" y="5105400"/>
            <a:ext cx="3962400" cy="5334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09800" y="4648200"/>
            <a:ext cx="3810000" cy="1524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819400" y="4419600"/>
            <a:ext cx="3733800" cy="5334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828800" y="3048000"/>
            <a:ext cx="4038600" cy="26670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Straight Arrow Connector 2052"/>
          <p:cNvCxnSpPr/>
          <p:nvPr/>
        </p:nvCxnSpPr>
        <p:spPr>
          <a:xfrm>
            <a:off x="3276600" y="2971800"/>
            <a:ext cx="3429000" cy="20955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2634610" y="6172200"/>
            <a:ext cx="387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Inter-subject registration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334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Uses of </a:t>
            </a:r>
            <a:r>
              <a:rPr lang="en-US" altLang="zh-CN" dirty="0" err="1" smtClean="0"/>
              <a:t>Nonrigid</a:t>
            </a:r>
            <a:r>
              <a:rPr lang="en-US" altLang="zh-CN" dirty="0" smtClean="0"/>
              <a:t> Registration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Loop closure in dynamic reconstruction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Shape analysis</a:t>
            </a:r>
          </a:p>
          <a:p>
            <a:endParaRPr lang="en-US" altLang="zh-CN" dirty="0"/>
          </a:p>
          <a:p>
            <a:r>
              <a:rPr lang="en-US" altLang="zh-CN" dirty="0" smtClean="0"/>
              <a:t>Propagation </a:t>
            </a:r>
            <a:r>
              <a:rPr lang="en-US" altLang="zh-CN" dirty="0"/>
              <a:t>of material properties across 3D </a:t>
            </a:r>
            <a:r>
              <a:rPr lang="en-US" altLang="zh-CN" dirty="0" smtClean="0"/>
              <a:t>models</a:t>
            </a:r>
          </a:p>
          <a:p>
            <a:endParaRPr lang="en-US" altLang="zh-CN" dirty="0"/>
          </a:p>
          <a:p>
            <a:r>
              <a:rPr lang="en-US" altLang="zh-CN" dirty="0" smtClean="0"/>
              <a:t>Surface </a:t>
            </a:r>
            <a:r>
              <a:rPr lang="en-US" altLang="zh-CN" dirty="0"/>
              <a:t>completion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82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Prior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0772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Intrinsic </a:t>
            </a:r>
            <a:r>
              <a:rPr lang="en-US" altLang="zh-CN" dirty="0" smtClean="0"/>
              <a:t>descriptors</a:t>
            </a:r>
            <a:endParaRPr lang="en-US" altLang="zh-CN" dirty="0"/>
          </a:p>
          <a:p>
            <a:pPr lvl="1"/>
            <a:r>
              <a:rPr lang="da-DK" altLang="zh-CN" dirty="0" smtClean="0"/>
              <a:t>Heat </a:t>
            </a:r>
            <a:r>
              <a:rPr lang="da-DK" altLang="zh-CN" dirty="0"/>
              <a:t>kernel </a:t>
            </a:r>
            <a:r>
              <a:rPr lang="da-DK" altLang="zh-CN" dirty="0" smtClean="0"/>
              <a:t>signature [Sun et al. 2009]</a:t>
            </a:r>
            <a:endParaRPr lang="da-DK" altLang="zh-CN" dirty="0"/>
          </a:p>
          <a:p>
            <a:pPr lvl="1"/>
            <a:r>
              <a:rPr lang="en-US" dirty="0" smtClean="0"/>
              <a:t>Wave </a:t>
            </a:r>
            <a:r>
              <a:rPr lang="en-US" dirty="0"/>
              <a:t>kernel </a:t>
            </a:r>
            <a:r>
              <a:rPr lang="en-US" dirty="0" smtClean="0"/>
              <a:t>signature </a:t>
            </a:r>
            <a:r>
              <a:rPr lang="en-US" altLang="zh-CN" dirty="0" smtClean="0"/>
              <a:t>[</a:t>
            </a:r>
            <a:r>
              <a:rPr lang="en-US" dirty="0" err="1" smtClean="0"/>
              <a:t>Aubry</a:t>
            </a:r>
            <a:r>
              <a:rPr lang="en-US" altLang="zh-CN" dirty="0" smtClean="0"/>
              <a:t> et al. 2011]</a:t>
            </a:r>
          </a:p>
          <a:p>
            <a:pPr lvl="1"/>
            <a:r>
              <a:rPr lang="en-US" dirty="0"/>
              <a:t>Global </a:t>
            </a:r>
            <a:r>
              <a:rPr lang="en-US" dirty="0" smtClean="0"/>
              <a:t>point signature </a:t>
            </a:r>
            <a:r>
              <a:rPr lang="en-US" dirty="0"/>
              <a:t>[</a:t>
            </a:r>
            <a:r>
              <a:rPr lang="en-US" dirty="0" err="1" smtClean="0"/>
              <a:t>Rustamov</a:t>
            </a:r>
            <a:r>
              <a:rPr lang="en-US" dirty="0" smtClean="0"/>
              <a:t> 2007]</a:t>
            </a:r>
            <a:endParaRPr lang="en-US" dirty="0"/>
          </a:p>
          <a:p>
            <a:pPr lvl="1"/>
            <a:r>
              <a:rPr lang="en-US" altLang="zh-CN" dirty="0" smtClean="0"/>
              <a:t>Spectral descriptors [</a:t>
            </a:r>
            <a:r>
              <a:rPr lang="en-US" dirty="0" err="1" smtClean="0"/>
              <a:t>Litman</a:t>
            </a:r>
            <a:r>
              <a:rPr lang="en-US" dirty="0" smtClean="0"/>
              <a:t> et al. 2014]</a:t>
            </a:r>
            <a:endParaRPr lang="en-US" altLang="zh-CN" dirty="0" smtClean="0"/>
          </a:p>
          <a:p>
            <a:pPr lvl="1"/>
            <a:r>
              <a:rPr lang="en-US" dirty="0"/>
              <a:t>Optimal descriptors [</a:t>
            </a:r>
            <a:r>
              <a:rPr lang="en-US" dirty="0" err="1"/>
              <a:t>Windheuser</a:t>
            </a:r>
            <a:r>
              <a:rPr lang="en-US" dirty="0"/>
              <a:t> </a:t>
            </a:r>
            <a:r>
              <a:rPr lang="en-US" dirty="0" smtClean="0"/>
              <a:t>et al. 2014]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18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Prior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06609"/>
          </a:xfrm>
        </p:spPr>
        <p:txBody>
          <a:bodyPr/>
          <a:lstStyle/>
          <a:p>
            <a:r>
              <a:rPr lang="en-US" altLang="zh-CN" dirty="0" smtClean="0"/>
              <a:t>Generalized multidimensional </a:t>
            </a:r>
            <a:r>
              <a:rPr lang="en-US" altLang="zh-CN" dirty="0"/>
              <a:t>scaling </a:t>
            </a:r>
            <a:r>
              <a:rPr lang="en-US" altLang="zh-CN" dirty="0" smtClean="0"/>
              <a:t>(GMDS) [Bronstein et al. 2006]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dirty="0" smtClean="0"/>
              <a:t>Given two surfaces                     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dirty="0" smtClean="0"/>
              <a:t>Compute mapping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dirty="0" smtClean="0"/>
              <a:t>Minimize highly nonconvex objective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n"/>
            </a:pPr>
            <a:endParaRPr lang="en-US" altLang="zh-CN" dirty="0" smtClean="0"/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dirty="0" smtClean="0"/>
              <a:t>Optimize            by gradient descent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CN" dirty="0" smtClean="0"/>
              <a:t>Easily stuck at bad local minima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n"/>
            </a:pPr>
            <a:endParaRPr lang="en-US" altLang="zh-CN" dirty="0" smtClean="0"/>
          </a:p>
          <a:p>
            <a:pPr lvl="1">
              <a:buFont typeface="Wingdings" panose="05000000000000000000" pitchFamily="2" charset="2"/>
              <a:buChar char="n"/>
            </a:pPr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07218"/>
            <a:ext cx="6324600" cy="8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7271" y="4529103"/>
            <a:ext cx="126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(GMDS)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1799"/>
            <a:ext cx="1371600" cy="3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50216"/>
            <a:ext cx="1752600" cy="40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22370"/>
            <a:ext cx="762000" cy="42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7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07" y="2971800"/>
            <a:ext cx="297593" cy="31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6112"/>
            <a:ext cx="8732622" cy="4625609"/>
          </a:xfrm>
        </p:spPr>
        <p:txBody>
          <a:bodyPr/>
          <a:lstStyle/>
          <a:p>
            <a:r>
              <a:rPr lang="en-US" altLang="zh-CN" dirty="0" smtClean="0"/>
              <a:t>Let                      and                     be points densely sampled over      and     </a:t>
            </a:r>
          </a:p>
          <a:p>
            <a:r>
              <a:rPr lang="en-US" altLang="zh-CN" dirty="0" smtClean="0"/>
              <a:t>Optimize labeling                    (    is a set of m labels)</a:t>
            </a:r>
            <a:endParaRPr lang="zh-CN" alt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5" y="3810000"/>
            <a:ext cx="6324600" cy="8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4075" y="3831885"/>
            <a:ext cx="126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(GMDS)</a:t>
            </a:r>
            <a:endParaRPr lang="zh-CN" alt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4013710" y="4953000"/>
            <a:ext cx="464254" cy="7620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13383"/>
            <a:ext cx="6044725" cy="7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03930" y="5903356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(</a:t>
            </a:r>
            <a:r>
              <a:rPr lang="en-US" altLang="zh-CN" sz="2400" dirty="0" smtClean="0"/>
              <a:t>Discrete MRF)</a:t>
            </a:r>
            <a:endParaRPr lang="zh-CN" alt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81200"/>
            <a:ext cx="1600200" cy="4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00939"/>
            <a:ext cx="16716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85" y="2480326"/>
            <a:ext cx="300037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462213"/>
            <a:ext cx="2428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1396490" cy="32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82801" y="4491335"/>
            <a:ext cx="517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Continuous Markov random field (MRF)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1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2627"/>
            <a:ext cx="6044725" cy="7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3930" y="1752600"/>
            <a:ext cx="2079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(</a:t>
            </a:r>
            <a:r>
              <a:rPr lang="en-US" altLang="zh-CN" sz="2400" dirty="0" smtClean="0"/>
              <a:t>Discrete MRF)</a:t>
            </a:r>
            <a:endParaRPr lang="zh-CN" altLang="en-US" sz="2400" dirty="0"/>
          </a:p>
        </p:txBody>
      </p:sp>
      <p:sp>
        <p:nvSpPr>
          <p:cNvPr id="6" name="Down Arrow 5"/>
          <p:cNvSpPr/>
          <p:nvPr/>
        </p:nvSpPr>
        <p:spPr>
          <a:xfrm>
            <a:off x="4013710" y="2514600"/>
            <a:ext cx="464254" cy="7620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352801"/>
            <a:ext cx="5715000" cy="28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53" y="6120116"/>
            <a:ext cx="6489447" cy="52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4406" y="3505200"/>
            <a:ext cx="232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(Linear program)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53101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where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98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465394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724400" cy="231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9205" y="1828800"/>
            <a:ext cx="232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(Linear program)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84681" y="4567535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(Dual LP)</a:t>
            </a:r>
            <a:endParaRPr lang="zh-CN" altLang="en-US" sz="2400" dirty="0"/>
          </a:p>
        </p:txBody>
      </p:sp>
      <p:sp>
        <p:nvSpPr>
          <p:cNvPr id="11" name="Down Arrow 10"/>
          <p:cNvSpPr/>
          <p:nvPr/>
        </p:nvSpPr>
        <p:spPr>
          <a:xfrm>
            <a:off x="3131323" y="3884348"/>
            <a:ext cx="464254" cy="61145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9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2236</TotalTime>
  <Words>345</Words>
  <Application>Microsoft Office PowerPoint</Application>
  <PresentationFormat>On-screen Show (4:3)</PresentationFormat>
  <Paragraphs>117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Robust Nonrigid Registration by Convex Optimization</vt:lpstr>
      <vt:lpstr>Nonrigid Registration </vt:lpstr>
      <vt:lpstr>Nonrigid Registration</vt:lpstr>
      <vt:lpstr>Uses of Nonrigid Registration</vt:lpstr>
      <vt:lpstr>Prior work</vt:lpstr>
      <vt:lpstr>Prior work</vt:lpstr>
      <vt:lpstr>Optimization</vt:lpstr>
      <vt:lpstr>Optimization</vt:lpstr>
      <vt:lpstr>Optimization</vt:lpstr>
      <vt:lpstr>Optimization</vt:lpstr>
      <vt:lpstr>Objective</vt:lpstr>
      <vt:lpstr>Implementation</vt:lpstr>
      <vt:lpstr>FAUST Dataset</vt:lpstr>
      <vt:lpstr>Results</vt:lpstr>
      <vt:lpstr>Results</vt:lpstr>
      <vt:lpstr>Results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Nonrigid Registration by Convex Optimization</dc:title>
  <dc:creator>cqf</dc:creator>
  <cp:lastModifiedBy>cqf</cp:lastModifiedBy>
  <cp:revision>270</cp:revision>
  <dcterms:created xsi:type="dcterms:W3CDTF">2006-08-16T00:00:00Z</dcterms:created>
  <dcterms:modified xsi:type="dcterms:W3CDTF">2016-02-07T23:04:52Z</dcterms:modified>
</cp:coreProperties>
</file>