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82" r:id="rId3"/>
    <p:sldId id="270" r:id="rId4"/>
    <p:sldId id="277" r:id="rId5"/>
    <p:sldId id="278" r:id="rId6"/>
    <p:sldId id="279" r:id="rId7"/>
    <p:sldId id="280" r:id="rId8"/>
    <p:sldId id="259" r:id="rId9"/>
    <p:sldId id="258" r:id="rId10"/>
    <p:sldId id="260" r:id="rId11"/>
    <p:sldId id="276" r:id="rId12"/>
    <p:sldId id="264" r:id="rId13"/>
    <p:sldId id="265" r:id="rId14"/>
    <p:sldId id="271" r:id="rId15"/>
    <p:sldId id="266" r:id="rId16"/>
    <p:sldId id="267" r:id="rId17"/>
    <p:sldId id="273" r:id="rId18"/>
    <p:sldId id="283" r:id="rId19"/>
    <p:sldId id="268" r:id="rId20"/>
    <p:sldId id="269" r:id="rId21"/>
    <p:sldId id="272" r:id="rId2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3" autoAdjust="0"/>
    <p:restoredTop sz="75989" autoAdjust="0"/>
  </p:normalViewPr>
  <p:slideViewPr>
    <p:cSldViewPr>
      <p:cViewPr>
        <p:scale>
          <a:sx n="70" d="100"/>
          <a:sy n="70" d="100"/>
        </p:scale>
        <p:origin x="-1794" y="-162"/>
      </p:cViewPr>
      <p:guideLst>
        <p:guide orient="horz" pos="2160"/>
        <p:guide pos="2880"/>
      </p:guideLst>
    </p:cSldViewPr>
  </p:slideViewPr>
  <p:outlineViewPr>
    <p:cViewPr>
      <p:scale>
        <a:sx n="33" d="100"/>
        <a:sy n="33" d="100"/>
      </p:scale>
      <p:origin x="0" y="64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4CBE412-69BA-4FD4-A757-62F1BDE9AC02}" type="datetimeFigureOut">
              <a:rPr lang="en-US" smtClean="0"/>
              <a:t>6/30/2016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42DFC2F-2590-4651-9700-06B2AEDFBA56}" type="slidenum">
              <a:rPr lang="en-US" smtClean="0"/>
              <a:t>‹#›</a:t>
            </a:fld>
            <a:endParaRPr lang="en-US"/>
          </a:p>
        </p:txBody>
      </p:sp>
    </p:spTree>
    <p:extLst>
      <p:ext uri="{BB962C8B-B14F-4D97-AF65-F5344CB8AC3E}">
        <p14:creationId xmlns:p14="http://schemas.microsoft.com/office/powerpoint/2010/main" val="1684227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Good morning, everyone.</a:t>
            </a:r>
            <a:r>
              <a:rPr lang="en-US" altLang="zh-CN" baseline="0" dirty="0" smtClean="0"/>
              <a:t> I am </a:t>
            </a:r>
            <a:r>
              <a:rPr lang="en-US" altLang="zh-CN" baseline="0" dirty="0" err="1" smtClean="0"/>
              <a:t>Qifeng</a:t>
            </a:r>
            <a:r>
              <a:rPr lang="en-US" altLang="zh-CN" baseline="0" dirty="0" smtClean="0"/>
              <a:t> Chen. Today I will present our joint work with </a:t>
            </a:r>
            <a:r>
              <a:rPr lang="en-US" altLang="zh-CN" baseline="0" dirty="0" err="1" smtClean="0"/>
              <a:t>Vladlen</a:t>
            </a:r>
            <a:r>
              <a:rPr lang="en-US" altLang="zh-CN" baseline="0" dirty="0" smtClean="0"/>
              <a:t> </a:t>
            </a:r>
            <a:r>
              <a:rPr lang="en-US" altLang="zh-CN" baseline="0" dirty="0" err="1" smtClean="0"/>
              <a:t>Koltun</a:t>
            </a:r>
            <a:r>
              <a:rPr lang="en-US" altLang="zh-CN" baseline="0" dirty="0" smtClean="0"/>
              <a:t>. Our paper is Full Flow: Optical Flow Estimation By Global Optimization over Regular Grids.</a:t>
            </a:r>
          </a:p>
          <a:p>
            <a:endParaRPr lang="zh-CN" altLang="en-US" dirty="0"/>
          </a:p>
        </p:txBody>
      </p:sp>
      <p:sp>
        <p:nvSpPr>
          <p:cNvPr id="4" name="Slide Number Placeholder 3"/>
          <p:cNvSpPr>
            <a:spLocks noGrp="1"/>
          </p:cNvSpPr>
          <p:nvPr>
            <p:ph type="sldNum" sz="quarter" idx="10"/>
          </p:nvPr>
        </p:nvSpPr>
        <p:spPr/>
        <p:txBody>
          <a:bodyPr/>
          <a:lstStyle/>
          <a:p>
            <a:fld id="{2FB78177-C941-4E54-AC86-127963723B0F}" type="slidenum">
              <a:rPr lang="zh-CN" altLang="en-US" smtClean="0"/>
              <a:t>1</a:t>
            </a:fld>
            <a:endParaRPr lang="zh-CN" altLang="en-US"/>
          </a:p>
        </p:txBody>
      </p:sp>
    </p:spTree>
    <p:extLst>
      <p:ext uri="{BB962C8B-B14F-4D97-AF65-F5344CB8AC3E}">
        <p14:creationId xmlns:p14="http://schemas.microsoft.com/office/powerpoint/2010/main" val="286068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a:t>
            </a:r>
            <a:r>
              <a:rPr lang="en-US" baseline="0" dirty="0" smtClean="0"/>
              <a:t> </a:t>
            </a:r>
            <a:r>
              <a:rPr lang="en-US" dirty="0" smtClean="0"/>
              <a:t>talk</a:t>
            </a:r>
            <a:r>
              <a:rPr lang="en-US" baseline="0" dirty="0" smtClean="0"/>
              <a:t> about how to optimize the objective. First w</a:t>
            </a:r>
            <a:r>
              <a:rPr lang="en-US" dirty="0" smtClean="0"/>
              <a:t>e can rewrite the objective as an equivalent discrete MRF problem. </a:t>
            </a:r>
          </a:p>
          <a:p>
            <a:r>
              <a:rPr lang="en-US" dirty="0" smtClean="0"/>
              <a:t>We assume the labels</a:t>
            </a:r>
            <a:r>
              <a:rPr lang="en-US" baseline="0" dirty="0" smtClean="0"/>
              <a:t> are displacements on a regular grid</a:t>
            </a:r>
            <a:r>
              <a:rPr lang="en-US" dirty="0" smtClean="0"/>
              <a:t>. For</a:t>
            </a:r>
            <a:r>
              <a:rPr lang="en-US" baseline="0" dirty="0" smtClean="0"/>
              <a:t> example, each pixel on image 1 has labels on 5x5 regular grid lying on image 2.</a:t>
            </a:r>
            <a:endParaRPr lang="en-US" dirty="0" smtClean="0"/>
          </a:p>
        </p:txBody>
      </p:sp>
      <p:sp>
        <p:nvSpPr>
          <p:cNvPr id="4" name="Slide Number Placeholder 3"/>
          <p:cNvSpPr>
            <a:spLocks noGrp="1"/>
          </p:cNvSpPr>
          <p:nvPr>
            <p:ph type="sldNum" sz="quarter" idx="10"/>
          </p:nvPr>
        </p:nvSpPr>
        <p:spPr/>
        <p:txBody>
          <a:bodyPr/>
          <a:lstStyle/>
          <a:p>
            <a:fld id="{342DFC2F-2590-4651-9700-06B2AEDFBA56}" type="slidenum">
              <a:rPr lang="en-US" smtClean="0"/>
              <a:t>10</a:t>
            </a:fld>
            <a:endParaRPr lang="en-US"/>
          </a:p>
        </p:txBody>
      </p:sp>
    </p:spTree>
    <p:extLst>
      <p:ext uri="{BB962C8B-B14F-4D97-AF65-F5344CB8AC3E}">
        <p14:creationId xmlns:p14="http://schemas.microsoft.com/office/powerpoint/2010/main" val="298000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To optimize the model, we use TRW-S because</a:t>
            </a:r>
            <a:r>
              <a:rPr lang="en-US" baseline="0" dirty="0" smtClean="0"/>
              <a:t> it is effective </a:t>
            </a:r>
            <a:r>
              <a:rPr lang="en-US" dirty="0" smtClean="0"/>
              <a:t>in optimizing models with large label</a:t>
            </a:r>
            <a:r>
              <a:rPr lang="en-US" baseline="0" dirty="0" smtClean="0"/>
              <a:t> set</a:t>
            </a:r>
            <a:r>
              <a:rPr lang="en-US" dirty="0" smtClean="0"/>
              <a:t>. </a:t>
            </a:r>
          </a:p>
          <a:p>
            <a:endParaRPr lang="en-US" dirty="0" smtClean="0"/>
          </a:p>
          <a:p>
            <a:r>
              <a:rPr lang="en-US" dirty="0" smtClean="0"/>
              <a:t>However, the</a:t>
            </a:r>
            <a:r>
              <a:rPr lang="en-US" baseline="0" dirty="0" smtClean="0"/>
              <a:t> MRF problem is still very large with tens of thousands of labels. </a:t>
            </a:r>
            <a:endParaRPr lang="en-US" dirty="0" smtClean="0"/>
          </a:p>
          <a:p>
            <a:r>
              <a:rPr lang="en-US" dirty="0" smtClean="0"/>
              <a:t>A brute-force implementation of a message update requires O(M^2) operations</a:t>
            </a:r>
            <a:r>
              <a:rPr lang="en-US" baseline="0" dirty="0" smtClean="0"/>
              <a:t> where M is the number of labels, and we have tens of thousands of messages to update.</a:t>
            </a:r>
          </a:p>
          <a:p>
            <a:r>
              <a:rPr lang="en-US" baseline="0" dirty="0" smtClean="0"/>
              <a:t> </a:t>
            </a:r>
          </a:p>
          <a:p>
            <a:r>
              <a:rPr lang="en-US" baseline="0" dirty="0" smtClean="0"/>
              <a:t>Instead of quadratic complexity, we have a linear-time solution for message update. This reduces the total running time from days to seconds.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11</a:t>
            </a:fld>
            <a:endParaRPr lang="en-US"/>
          </a:p>
        </p:txBody>
      </p:sp>
    </p:spTree>
    <p:extLst>
      <p:ext uri="{BB962C8B-B14F-4D97-AF65-F5344CB8AC3E}">
        <p14:creationId xmlns:p14="http://schemas.microsoft.com/office/powerpoint/2010/main" val="381523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labels are 2D vectors. </a:t>
            </a:r>
            <a:r>
              <a:rPr lang="en-US" baseline="0" dirty="0" smtClean="0"/>
              <a:t>The key idea of complexity reduction is that 2D min convolution in message update can be reduced to a set of 1D min convolution.  We make use of the assumption that the regularization term is in the form of </a:t>
            </a:r>
            <a:r>
              <a:rPr lang="en-US" baseline="0" dirty="0" err="1" smtClean="0"/>
              <a:t>rho_S</a:t>
            </a:r>
            <a:endParaRPr lang="en-US" dirty="0" smtClean="0"/>
          </a:p>
          <a:p>
            <a:pPr defTabSz="966612">
              <a:defRPr/>
            </a:pPr>
            <a:r>
              <a:rPr lang="en-US" dirty="0" smtClean="0"/>
              <a:t>1D min convolution can be evaluated in</a:t>
            </a:r>
            <a:r>
              <a:rPr lang="en-US" baseline="0" dirty="0" smtClean="0"/>
              <a:t> linear time for some </a:t>
            </a:r>
            <a:r>
              <a:rPr lang="en-US" dirty="0" smtClean="0"/>
              <a:t>ρ functions , for a total complexity of O(M)</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12</a:t>
            </a:fld>
            <a:endParaRPr lang="en-US"/>
          </a:p>
        </p:txBody>
      </p:sp>
    </p:spTree>
    <p:extLst>
      <p:ext uri="{BB962C8B-B14F-4D97-AF65-F5344CB8AC3E}">
        <p14:creationId xmlns:p14="http://schemas.microsoft.com/office/powerpoint/2010/main" val="218703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1D</a:t>
            </a:r>
            <a:r>
              <a:rPr lang="en-US" baseline="0" dirty="0" smtClean="0"/>
              <a:t> min convolution is also known as lower envelope or distance transform in other literature.</a:t>
            </a:r>
          </a:p>
          <a:p>
            <a:pPr defTabSz="966612">
              <a:defRPr/>
            </a:pPr>
            <a:endParaRPr lang="en-US" dirty="0" smtClean="0"/>
          </a:p>
          <a:p>
            <a:pPr defTabSz="966612">
              <a:defRPr/>
            </a:pPr>
            <a:r>
              <a:rPr lang="en-US" dirty="0" smtClean="0"/>
              <a:t>The min-convolution can be computed in linear</a:t>
            </a:r>
            <a:r>
              <a:rPr lang="en-US" baseline="0" dirty="0" smtClean="0"/>
              <a:t> time</a:t>
            </a:r>
            <a:r>
              <a:rPr lang="en-US" dirty="0" smtClean="0"/>
              <a:t>, when ρ is</a:t>
            </a:r>
            <a:r>
              <a:rPr lang="en-US" baseline="0" dirty="0" smtClean="0"/>
              <a:t> convex.</a:t>
            </a:r>
            <a:endParaRPr lang="en-US" dirty="0" smtClean="0"/>
          </a:p>
          <a:p>
            <a:r>
              <a:rPr lang="en-US" dirty="0" smtClean="0"/>
              <a:t>However, commonly used algorithms require computing intersections of shifted copies of the function ρ. This computation can be numerically intensive for some penalty functions</a:t>
            </a:r>
            <a:r>
              <a:rPr lang="en-US" baseline="0" dirty="0" smtClean="0"/>
              <a:t>.</a:t>
            </a:r>
            <a:endParaRPr lang="en-US" dirty="0" smtClean="0"/>
          </a:p>
          <a:p>
            <a:endParaRPr lang="en-US" dirty="0" smtClean="0"/>
          </a:p>
          <a:p>
            <a:r>
              <a:rPr lang="en-US" dirty="0" smtClean="0"/>
              <a:t>In fact, we</a:t>
            </a:r>
            <a:r>
              <a:rPr lang="en-US" baseline="0" dirty="0" smtClean="0"/>
              <a:t> can use </a:t>
            </a:r>
            <a:r>
              <a:rPr lang="en-US" dirty="0" smtClean="0"/>
              <a:t>an alternative algorithm, called </a:t>
            </a:r>
            <a:r>
              <a:rPr lang="en-US" dirty="0" smtClean="0">
                <a:solidFill>
                  <a:srgbClr val="FF0000"/>
                </a:solidFill>
              </a:rPr>
              <a:t>totally monotone matrix searching,</a:t>
            </a:r>
            <a:r>
              <a:rPr lang="en-US" baseline="0" dirty="0" smtClean="0">
                <a:solidFill>
                  <a:srgbClr val="FF0000"/>
                </a:solidFill>
              </a:rPr>
              <a:t> </a:t>
            </a:r>
            <a:r>
              <a:rPr lang="en-US" dirty="0" smtClean="0"/>
              <a:t>to compute the min-convolution without computing intersections. </a:t>
            </a:r>
            <a:r>
              <a:rPr lang="en-US" baseline="0" dirty="0" smtClean="0"/>
              <a:t>With this algorithm, it is much easier to try different models because we do not need to write separate functions to compute intersections for different </a:t>
            </a:r>
            <a:r>
              <a:rPr lang="en-US" dirty="0" smtClean="0"/>
              <a:t>ρ functions.</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13</a:t>
            </a:fld>
            <a:endParaRPr lang="en-US"/>
          </a:p>
        </p:txBody>
      </p:sp>
    </p:spTree>
    <p:extLst>
      <p:ext uri="{BB962C8B-B14F-4D97-AF65-F5344CB8AC3E}">
        <p14:creationId xmlns:p14="http://schemas.microsoft.com/office/powerpoint/2010/main" val="145635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improve the speed</a:t>
            </a:r>
            <a:r>
              <a:rPr lang="en-US" dirty="0" smtClean="0"/>
              <a:t>, we implemented a parallel TRW-S solver. We improve the speed by</a:t>
            </a:r>
            <a:r>
              <a:rPr lang="en-US" baseline="0" dirty="0" smtClean="0"/>
              <a:t> a factor of 6.6.</a:t>
            </a:r>
          </a:p>
          <a:p>
            <a:endParaRPr lang="en-US" baseline="0" dirty="0" smtClean="0"/>
          </a:p>
          <a:p>
            <a:r>
              <a:rPr lang="en-US" dirty="0" smtClean="0"/>
              <a:t>To</a:t>
            </a:r>
            <a:r>
              <a:rPr lang="en-US" baseline="0" dirty="0" smtClean="0"/>
              <a:t> handle occlusion, w</a:t>
            </a:r>
            <a:r>
              <a:rPr lang="en-US" dirty="0" smtClean="0"/>
              <a:t>e adopt forward-backward consistency checking: compute the forward flow and the backward flow, and discard inconsistent matches.</a:t>
            </a:r>
          </a:p>
          <a:p>
            <a:endParaRPr lang="en-US" dirty="0" smtClean="0"/>
          </a:p>
          <a:p>
            <a:r>
              <a:rPr lang="en-US" dirty="0" smtClean="0"/>
              <a:t>After</a:t>
            </a:r>
            <a:r>
              <a:rPr lang="en-US" baseline="0" dirty="0" smtClean="0"/>
              <a:t> </a:t>
            </a:r>
            <a:r>
              <a:rPr lang="en-US" dirty="0" smtClean="0"/>
              <a:t>removing inconsistent matches,</a:t>
            </a:r>
            <a:r>
              <a:rPr lang="en-US" baseline="0" dirty="0" smtClean="0"/>
              <a:t> we</a:t>
            </a:r>
            <a:r>
              <a:rPr lang="en-US" dirty="0" smtClean="0"/>
              <a:t> interpolate the results to get </a:t>
            </a:r>
            <a:r>
              <a:rPr lang="en-US" dirty="0" err="1" smtClean="0"/>
              <a:t>subpixel</a:t>
            </a:r>
            <a:r>
              <a:rPr lang="en-US" dirty="0" smtClean="0"/>
              <a:t>-resolution flow. We use the </a:t>
            </a:r>
            <a:r>
              <a:rPr lang="en-US" dirty="0" err="1" smtClean="0"/>
              <a:t>EpicFlow</a:t>
            </a:r>
            <a:r>
              <a:rPr lang="en-US" dirty="0" smtClean="0"/>
              <a:t> interpolation.</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14</a:t>
            </a:fld>
            <a:endParaRPr lang="en-US"/>
          </a:p>
        </p:txBody>
      </p:sp>
    </p:spTree>
    <p:extLst>
      <p:ext uri="{BB962C8B-B14F-4D97-AF65-F5344CB8AC3E}">
        <p14:creationId xmlns:p14="http://schemas.microsoft.com/office/powerpoint/2010/main" val="225936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talk about the experiment results. </a:t>
            </a:r>
            <a:r>
              <a:rPr lang="en-US" dirty="0" smtClean="0"/>
              <a:t>MPI </a:t>
            </a:r>
            <a:r>
              <a:rPr lang="en-US" dirty="0" err="1" smtClean="0"/>
              <a:t>Sintel</a:t>
            </a:r>
            <a:r>
              <a:rPr lang="en-US" dirty="0" smtClean="0"/>
              <a:t> is a dataset for large-displacement optical flow. There are two types of sequences in the dataset, clean and final. The clean sequences have illumination and shading effects including specular reflectance and soft shadows. The final sequences additionally have motion blur, depth of field effects.</a:t>
            </a:r>
          </a:p>
          <a:p>
            <a:endParaRPr lang="en-US" dirty="0" smtClean="0"/>
          </a:p>
          <a:p>
            <a:r>
              <a:rPr lang="en-US" dirty="0" smtClean="0"/>
              <a:t>Our approach ranks 2nd on the key metric, endpoint error</a:t>
            </a:r>
            <a:r>
              <a:rPr lang="en-US" baseline="0" dirty="0" smtClean="0"/>
              <a:t> over all the pixels, </a:t>
            </a:r>
            <a:r>
              <a:rPr lang="en-US" dirty="0" smtClean="0"/>
              <a:t>for both final and clean sequences.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15</a:t>
            </a:fld>
            <a:endParaRPr lang="en-US"/>
          </a:p>
        </p:txBody>
      </p:sp>
    </p:spTree>
    <p:extLst>
      <p:ext uri="{BB962C8B-B14F-4D97-AF65-F5344CB8AC3E}">
        <p14:creationId xmlns:p14="http://schemas.microsoft.com/office/powerpoint/2010/main" val="357536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KITTI Optical Flow 2015 is an optical flow dataset that includes</a:t>
            </a:r>
            <a:r>
              <a:rPr lang="en-US" baseline="0" dirty="0" smtClean="0"/>
              <a:t> </a:t>
            </a:r>
            <a:r>
              <a:rPr lang="en-US" dirty="0" smtClean="0"/>
              <a:t>outdoor images of dynamic scenes captured from a car</a:t>
            </a:r>
            <a:r>
              <a:rPr lang="en-US" baseline="0" dirty="0" smtClean="0"/>
              <a:t> </a:t>
            </a:r>
            <a:r>
              <a:rPr lang="en-US" dirty="0" smtClean="0"/>
              <a:t>equipped with a </a:t>
            </a:r>
            <a:r>
              <a:rPr lang="en-US" dirty="0" err="1" smtClean="0"/>
              <a:t>LiDAR</a:t>
            </a:r>
            <a:r>
              <a:rPr lang="en-US" dirty="0" smtClean="0"/>
              <a:t> sensor and color cameras.</a:t>
            </a:r>
          </a:p>
          <a:p>
            <a:endParaRPr lang="en-US" dirty="0" smtClean="0"/>
          </a:p>
          <a:p>
            <a:r>
              <a:rPr lang="en-US" dirty="0" smtClean="0"/>
              <a:t>Ground-truth flow is obtained by rigid alignment of the static environment and by fitting CAD models to moving objects.</a:t>
            </a:r>
          </a:p>
          <a:p>
            <a:endParaRPr lang="en-US" dirty="0" smtClean="0"/>
          </a:p>
          <a:p>
            <a:r>
              <a:rPr lang="en-US" dirty="0" smtClean="0"/>
              <a:t>Our approach ranks 3</a:t>
            </a:r>
            <a:r>
              <a:rPr lang="en-US" baseline="30000" dirty="0" smtClean="0"/>
              <a:t>rd</a:t>
            </a:r>
            <a:r>
              <a:rPr lang="en-US" baseline="0" dirty="0" smtClean="0"/>
              <a:t> in the table. </a:t>
            </a:r>
            <a:r>
              <a:rPr lang="en-US" dirty="0" smtClean="0"/>
              <a:t>Notice that the first method SOF was developed concurrently with our work and uses substantially more information at training time.</a:t>
            </a:r>
          </a:p>
        </p:txBody>
      </p:sp>
      <p:sp>
        <p:nvSpPr>
          <p:cNvPr id="4" name="Slide Number Placeholder 3"/>
          <p:cNvSpPr>
            <a:spLocks noGrp="1"/>
          </p:cNvSpPr>
          <p:nvPr>
            <p:ph type="sldNum" sz="quarter" idx="10"/>
          </p:nvPr>
        </p:nvSpPr>
        <p:spPr/>
        <p:txBody>
          <a:bodyPr/>
          <a:lstStyle/>
          <a:p>
            <a:fld id="{342DFC2F-2590-4651-9700-06B2AEDFBA56}" type="slidenum">
              <a:rPr lang="en-US" smtClean="0"/>
              <a:t>16</a:t>
            </a:fld>
            <a:endParaRPr lang="en-US"/>
          </a:p>
        </p:txBody>
      </p:sp>
    </p:spTree>
    <p:extLst>
      <p:ext uri="{BB962C8B-B14F-4D97-AF65-F5344CB8AC3E}">
        <p14:creationId xmlns:p14="http://schemas.microsoft.com/office/powerpoint/2010/main" val="2734725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t>
            </a:r>
            <a:r>
              <a:rPr lang="en-US" dirty="0" smtClean="0"/>
              <a:t>optimization framework is so general that</a:t>
            </a:r>
            <a:r>
              <a:rPr lang="en-US" baseline="0" dirty="0" smtClean="0"/>
              <a:t> we can easily conduct </a:t>
            </a:r>
            <a:r>
              <a:rPr lang="en-US" dirty="0" smtClean="0"/>
              <a:t>a comprehensive evaluation of different data terms and regularization terms.</a:t>
            </a:r>
          </a:p>
          <a:p>
            <a:endParaRPr lang="en-US" dirty="0" smtClean="0"/>
          </a:p>
          <a:p>
            <a:r>
              <a:rPr lang="en-US" dirty="0" smtClean="0"/>
              <a:t>We evaluate two data terms: the patch-based normalized</a:t>
            </a:r>
            <a:r>
              <a:rPr lang="en-US" baseline="0" dirty="0" smtClean="0"/>
              <a:t> cross correlation </a:t>
            </a:r>
            <a:r>
              <a:rPr lang="en-US" dirty="0" smtClean="0"/>
              <a:t>and the classical </a:t>
            </a:r>
            <a:r>
              <a:rPr lang="en-US" dirty="0" err="1" smtClean="0"/>
              <a:t>pixelwise</a:t>
            </a:r>
            <a:r>
              <a:rPr lang="en-US" dirty="0" smtClean="0"/>
              <a:t> Horn-</a:t>
            </a:r>
            <a:r>
              <a:rPr lang="en-US" dirty="0" err="1" smtClean="0"/>
              <a:t>Schunck</a:t>
            </a:r>
            <a:r>
              <a:rPr lang="en-US" dirty="0" smtClean="0"/>
              <a:t> dat</a:t>
            </a:r>
            <a:r>
              <a:rPr lang="en-US" baseline="0" dirty="0" smtClean="0"/>
              <a:t>a </a:t>
            </a:r>
            <a:r>
              <a:rPr lang="en-US" dirty="0" smtClean="0"/>
              <a:t>term</a:t>
            </a:r>
          </a:p>
          <a:p>
            <a:endParaRPr lang="en-US" dirty="0" smtClean="0"/>
          </a:p>
          <a:p>
            <a:r>
              <a:rPr lang="en-US" dirty="0" smtClean="0"/>
              <a:t>We also evaluate three penalty functions for the regularization terms. We evaluate both</a:t>
            </a:r>
            <a:r>
              <a:rPr lang="en-US" baseline="0" dirty="0" smtClean="0"/>
              <a:t> </a:t>
            </a:r>
            <a:r>
              <a:rPr lang="en-US" dirty="0" smtClean="0"/>
              <a:t>truncated and non-truncated forms.</a:t>
            </a:r>
          </a:p>
          <a:p>
            <a:endParaRPr lang="en-US" dirty="0" smtClean="0"/>
          </a:p>
          <a:p>
            <a:r>
              <a:rPr lang="en-US" dirty="0" smtClean="0"/>
              <a:t>The results suggest that the data term is most</a:t>
            </a:r>
            <a:r>
              <a:rPr lang="en-US" baseline="0" dirty="0" smtClean="0"/>
              <a:t> </a:t>
            </a:r>
            <a:r>
              <a:rPr lang="en-US" dirty="0" smtClean="0"/>
              <a:t>important: the patch-based normalized</a:t>
            </a:r>
            <a:r>
              <a:rPr lang="en-US" baseline="0" dirty="0" smtClean="0"/>
              <a:t> cross correlation </a:t>
            </a:r>
            <a:r>
              <a:rPr lang="en-US" dirty="0" smtClean="0"/>
              <a:t>is much more effective than the </a:t>
            </a:r>
            <a:r>
              <a:rPr lang="en-US" dirty="0" err="1" smtClean="0"/>
              <a:t>pixelwise</a:t>
            </a:r>
            <a:r>
              <a:rPr lang="en-US" dirty="0" smtClean="0"/>
              <a:t> Horn-</a:t>
            </a:r>
            <a:r>
              <a:rPr lang="en-US" dirty="0" err="1" smtClean="0"/>
              <a:t>Schunck</a:t>
            </a:r>
            <a:r>
              <a:rPr lang="en-US" dirty="0" smtClean="0"/>
              <a:t> data term,</a:t>
            </a:r>
            <a:r>
              <a:rPr lang="en-US" baseline="0" dirty="0" smtClean="0"/>
              <a:t> </a:t>
            </a:r>
            <a:r>
              <a:rPr lang="en-US" sz="1200" b="0" i="0" kern="1200" dirty="0" smtClean="0">
                <a:solidFill>
                  <a:schemeClr val="tx1"/>
                </a:solidFill>
                <a:effectLst/>
                <a:latin typeface="+mn-lt"/>
                <a:ea typeface="+mn-ea"/>
                <a:cs typeface="+mn-cs"/>
              </a:rPr>
              <a:t>regardless of</a:t>
            </a:r>
            <a:r>
              <a:rPr lang="en-US" sz="1200" b="0" i="0" kern="1200" baseline="0" dirty="0" smtClean="0">
                <a:solidFill>
                  <a:schemeClr val="tx1"/>
                </a:solidFill>
                <a:effectLst/>
                <a:latin typeface="+mn-lt"/>
                <a:ea typeface="+mn-ea"/>
                <a:cs typeface="+mn-cs"/>
              </a:rPr>
              <a:t> </a:t>
            </a:r>
            <a:r>
              <a:rPr lang="en-US" dirty="0" smtClean="0"/>
              <a:t>the regularization</a:t>
            </a:r>
            <a:r>
              <a:rPr lang="en-US" baseline="0" dirty="0" smtClean="0"/>
              <a:t> terms</a:t>
            </a:r>
            <a:r>
              <a:rPr lang="en-US" dirty="0" smtClean="0"/>
              <a:t>.</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17</a:t>
            </a:fld>
            <a:endParaRPr lang="en-US"/>
          </a:p>
        </p:txBody>
      </p:sp>
    </p:spTree>
    <p:extLst>
      <p:ext uri="{BB962C8B-B14F-4D97-AF65-F5344CB8AC3E}">
        <p14:creationId xmlns:p14="http://schemas.microsoft.com/office/powerpoint/2010/main" val="4109777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use</a:t>
            </a:r>
            <a:r>
              <a:rPr lang="en-US" baseline="0" dirty="0" smtClean="0"/>
              <a:t> the L2 regularization in the Horn-</a:t>
            </a:r>
            <a:r>
              <a:rPr lang="en-US" baseline="0" dirty="0" err="1" smtClean="0"/>
              <a:t>Schunck</a:t>
            </a:r>
            <a:r>
              <a:rPr lang="en-US" baseline="0" dirty="0" smtClean="0"/>
              <a:t> models, combined with the NCC data term. The performance is still state-of-the-art on the </a:t>
            </a:r>
            <a:r>
              <a:rPr lang="en-US" baseline="0" dirty="0" err="1" smtClean="0"/>
              <a:t>Sintel</a:t>
            </a:r>
            <a:r>
              <a:rPr lang="en-US" baseline="0" dirty="0" smtClean="0"/>
              <a:t> dataset.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18</a:t>
            </a:fld>
            <a:endParaRPr lang="en-US"/>
          </a:p>
        </p:txBody>
      </p:sp>
    </p:spTree>
    <p:extLst>
      <p:ext uri="{BB962C8B-B14F-4D97-AF65-F5344CB8AC3E}">
        <p14:creationId xmlns:p14="http://schemas.microsoft.com/office/powerpoint/2010/main" val="42681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our visual results compared to </a:t>
            </a:r>
            <a:r>
              <a:rPr lang="en-US" dirty="0" err="1" smtClean="0"/>
              <a:t>EpicFlow</a:t>
            </a:r>
            <a:r>
              <a:rPr lang="en-US" dirty="0" smtClean="0"/>
              <a:t> and </a:t>
            </a:r>
            <a:r>
              <a:rPr lang="en-US" dirty="0" err="1" smtClean="0"/>
              <a:t>DiscreteFlow</a:t>
            </a:r>
            <a:r>
              <a:rPr lang="en-US" dirty="0" smtClean="0"/>
              <a:t> </a:t>
            </a:r>
            <a:r>
              <a:rPr lang="en-US" smtClean="0"/>
              <a:t>on the scenes from Sintel</a:t>
            </a:r>
            <a:r>
              <a:rPr lang="en-US" dirty="0" smtClean="0"/>
              <a:t> and KITTI 2015</a:t>
            </a:r>
            <a:r>
              <a:rPr lang="en-US" baseline="0" dirty="0" smtClean="0"/>
              <a:t> datasets</a:t>
            </a:r>
            <a:r>
              <a:rPr lang="en-US" dirty="0" smtClean="0"/>
              <a:t>. Please pay a close look</a:t>
            </a:r>
            <a:r>
              <a:rPr lang="en-US" baseline="0" dirty="0" smtClean="0"/>
              <a:t> at the red circles. The first column has input images and ground truth flow. The second column has the flow and error map for </a:t>
            </a:r>
            <a:r>
              <a:rPr lang="en-US" baseline="0" dirty="0" err="1" smtClean="0"/>
              <a:t>Epicflow</a:t>
            </a:r>
            <a:r>
              <a:rPr lang="en-US" baseline="0" dirty="0" smtClean="0"/>
              <a:t>. The third column has the results for Discrete flow and the last column is our results. </a:t>
            </a:r>
            <a:r>
              <a:rPr lang="en-US" dirty="0" smtClean="0"/>
              <a:t>Our approach performs well on regions with large displacements.</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19</a:t>
            </a:fld>
            <a:endParaRPr lang="en-US"/>
          </a:p>
        </p:txBody>
      </p:sp>
    </p:spTree>
    <p:extLst>
      <p:ext uri="{BB962C8B-B14F-4D97-AF65-F5344CB8AC3E}">
        <p14:creationId xmlns:p14="http://schemas.microsoft.com/office/powerpoint/2010/main" val="85325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goal of optical flow estimation is to compute the</a:t>
            </a:r>
            <a:r>
              <a:rPr lang="en-US" baseline="0" dirty="0" smtClean="0"/>
              <a:t> </a:t>
            </a:r>
            <a:r>
              <a:rPr lang="en-US" dirty="0" smtClean="0"/>
              <a:t>motion field</a:t>
            </a:r>
            <a:r>
              <a:rPr lang="en-US" baseline="0" dirty="0" smtClean="0"/>
              <a:t> between two image frames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these</a:t>
            </a:r>
            <a:r>
              <a:rPr lang="en-US" baseline="0" dirty="0" smtClean="0"/>
              <a:t> are two adjacent image frames in the </a:t>
            </a:r>
            <a:r>
              <a:rPr lang="en-US" baseline="0" dirty="0" err="1" smtClean="0"/>
              <a:t>Sintel</a:t>
            </a:r>
            <a:r>
              <a:rPr lang="en-US" baseline="0" dirty="0" smtClean="0"/>
              <a:t> dataset.</a:t>
            </a:r>
            <a:endParaRPr lang="en-US" dirty="0" smtClean="0"/>
          </a:p>
          <a:p>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2</a:t>
            </a:fld>
            <a:endParaRPr lang="en-US"/>
          </a:p>
        </p:txBody>
      </p:sp>
    </p:spTree>
    <p:extLst>
      <p:ext uri="{BB962C8B-B14F-4D97-AF65-F5344CB8AC3E}">
        <p14:creationId xmlns:p14="http://schemas.microsoft.com/office/powerpoint/2010/main" val="222909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w</a:t>
            </a:r>
            <a:r>
              <a:rPr lang="en-US" dirty="0" smtClean="0"/>
              <a:t>e have shown that globally optimizing a classical </a:t>
            </a:r>
            <a:r>
              <a:rPr lang="en-US" dirty="0" err="1" smtClean="0"/>
              <a:t>HornSchunck</a:t>
            </a:r>
            <a:r>
              <a:rPr lang="en-US" dirty="0" smtClean="0"/>
              <a:t>-type objective over full regular grids is sufficient to obtain state-of-the-art accuracy. In particular, this shows that</a:t>
            </a:r>
            <a:r>
              <a:rPr lang="en-US" baseline="0" dirty="0" smtClean="0"/>
              <a:t> </a:t>
            </a:r>
            <a:r>
              <a:rPr lang="en-US" dirty="0" smtClean="0"/>
              <a:t>state-of-the-art performance</a:t>
            </a:r>
            <a:r>
              <a:rPr lang="en-US" baseline="0" dirty="0" smtClean="0"/>
              <a:t> </a:t>
            </a:r>
            <a:r>
              <a:rPr lang="en-US" dirty="0" smtClean="0"/>
              <a:t>can be achieved without descriptors.</a:t>
            </a:r>
          </a:p>
          <a:p>
            <a:endParaRPr lang="en-US" dirty="0" smtClean="0"/>
          </a:p>
          <a:p>
            <a:r>
              <a:rPr lang="en-US" dirty="0" smtClean="0"/>
              <a:t>Our implementation is less than 50 lines long, excluding the general-purpose TRW-S solver. We hope the simplicity of our approach will support further advances.</a:t>
            </a:r>
          </a:p>
          <a:p>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20</a:t>
            </a:fld>
            <a:endParaRPr lang="en-US"/>
          </a:p>
        </p:txBody>
      </p:sp>
    </p:spTree>
    <p:extLst>
      <p:ext uri="{BB962C8B-B14F-4D97-AF65-F5344CB8AC3E}">
        <p14:creationId xmlns:p14="http://schemas.microsoft.com/office/powerpoint/2010/main" val="1827758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URL to the project website. Thank you! Do you have any question?</a:t>
            </a:r>
          </a:p>
          <a:p>
            <a:endParaRPr lang="en-US" baseline="0" dirty="0" smtClean="0"/>
          </a:p>
        </p:txBody>
      </p:sp>
      <p:sp>
        <p:nvSpPr>
          <p:cNvPr id="4" name="Slide Number Placeholder 3"/>
          <p:cNvSpPr>
            <a:spLocks noGrp="1"/>
          </p:cNvSpPr>
          <p:nvPr>
            <p:ph type="sldNum" sz="quarter" idx="10"/>
          </p:nvPr>
        </p:nvSpPr>
        <p:spPr/>
        <p:txBody>
          <a:bodyPr/>
          <a:lstStyle/>
          <a:p>
            <a:fld id="{342DFC2F-2590-4651-9700-06B2AEDFBA56}" type="slidenum">
              <a:rPr lang="en-US" smtClean="0"/>
              <a:t>21</a:t>
            </a:fld>
            <a:endParaRPr lang="en-US"/>
          </a:p>
        </p:txBody>
      </p:sp>
    </p:spTree>
    <p:extLst>
      <p:ext uri="{BB962C8B-B14F-4D97-AF65-F5344CB8AC3E}">
        <p14:creationId xmlns:p14="http://schemas.microsoft.com/office/powerpoint/2010/main" val="55472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the bottom, the left image is the visualization of optical flow between Image 1 and Image 2, and the right image is the occlusion map. Notice that some pixels in Image 1 are occluded in Image 2 but we also need to estimate the motion of occluded pixels.</a:t>
            </a:r>
            <a:endParaRPr lang="en-US" dirty="0" smtClean="0"/>
          </a:p>
        </p:txBody>
      </p:sp>
      <p:sp>
        <p:nvSpPr>
          <p:cNvPr id="4" name="Slide Number Placeholder 3"/>
          <p:cNvSpPr>
            <a:spLocks noGrp="1"/>
          </p:cNvSpPr>
          <p:nvPr>
            <p:ph type="sldNum" sz="quarter" idx="10"/>
          </p:nvPr>
        </p:nvSpPr>
        <p:spPr/>
        <p:txBody>
          <a:bodyPr/>
          <a:lstStyle/>
          <a:p>
            <a:fld id="{342DFC2F-2590-4651-9700-06B2AEDFBA56}" type="slidenum">
              <a:rPr lang="en-US" smtClean="0"/>
              <a:t>3</a:t>
            </a:fld>
            <a:endParaRPr lang="en-US"/>
          </a:p>
        </p:txBody>
      </p:sp>
    </p:spTree>
    <p:extLst>
      <p:ext uri="{BB962C8B-B14F-4D97-AF65-F5344CB8AC3E}">
        <p14:creationId xmlns:p14="http://schemas.microsoft.com/office/powerpoint/2010/main" val="188108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variational</a:t>
            </a:r>
            <a:r>
              <a:rPr lang="en-US" dirty="0" smtClean="0"/>
              <a:t> approach to optical flow starts</a:t>
            </a:r>
            <a:r>
              <a:rPr lang="en-US" baseline="0" dirty="0" smtClean="0"/>
              <a:t> </a:t>
            </a:r>
            <a:r>
              <a:rPr lang="en-US" dirty="0" smtClean="0"/>
              <a:t>with the classical Horn and </a:t>
            </a:r>
            <a:r>
              <a:rPr lang="en-US" dirty="0" err="1" smtClean="0"/>
              <a:t>Schunck</a:t>
            </a:r>
            <a:r>
              <a:rPr lang="en-US" dirty="0" smtClean="0"/>
              <a:t> model. This classical approach is to optimize</a:t>
            </a:r>
            <a:r>
              <a:rPr lang="en-US" baseline="0" dirty="0" smtClean="0"/>
              <a:t> an objective of a data term and a regularization term</a:t>
            </a:r>
            <a:r>
              <a:rPr lang="en-US" dirty="0" smtClean="0"/>
              <a:t>.</a:t>
            </a:r>
            <a:r>
              <a:rPr lang="en-US" baseline="0" dirty="0" smtClean="0"/>
              <a:t> The d</a:t>
            </a:r>
            <a:r>
              <a:rPr lang="en-US" dirty="0" smtClean="0"/>
              <a:t>ata term assumes</a:t>
            </a:r>
            <a:r>
              <a:rPr lang="en-US" baseline="0" dirty="0" smtClean="0"/>
              <a:t> brightness constancy, meaning that corresponding pixels should have similar colors. The</a:t>
            </a:r>
            <a:r>
              <a:rPr lang="en-US" dirty="0" smtClean="0"/>
              <a:t> regularization term assumes</a:t>
            </a:r>
            <a:r>
              <a:rPr lang="en-US" baseline="0" dirty="0" smtClean="0"/>
              <a:t> that the optical flow should be smooth.</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4</a:t>
            </a:fld>
            <a:endParaRPr lang="en-US"/>
          </a:p>
        </p:txBody>
      </p:sp>
    </p:spTree>
    <p:extLst>
      <p:ext uri="{BB962C8B-B14F-4D97-AF65-F5344CB8AC3E}">
        <p14:creationId xmlns:p14="http://schemas.microsoft.com/office/powerpoint/2010/main" val="135692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optimize the objective,</a:t>
            </a:r>
            <a:r>
              <a:rPr lang="en-US" baseline="0" dirty="0" smtClean="0"/>
              <a:t> classical methods update </a:t>
            </a:r>
            <a:r>
              <a:rPr lang="en-US" dirty="0" smtClean="0"/>
              <a:t>the </a:t>
            </a:r>
            <a:r>
              <a:rPr lang="en-US" baseline="0" dirty="0" smtClean="0"/>
              <a:t>flow </a:t>
            </a:r>
            <a:r>
              <a:rPr lang="en-US" dirty="0" smtClean="0"/>
              <a:t>by gradient-based steps, starting with some initialization. Through these</a:t>
            </a:r>
            <a:r>
              <a:rPr lang="en-US" baseline="0" dirty="0" smtClean="0"/>
              <a:t> steps</a:t>
            </a:r>
            <a:r>
              <a:rPr lang="en-US" dirty="0" smtClean="0"/>
              <a:t>, a single candidate flow is maintained. While this local refinement approach can be accurate when displacements are small, it does not optimize the objective globally over the full space of flows and is prone to local minimum</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5</a:t>
            </a:fld>
            <a:endParaRPr lang="en-US"/>
          </a:p>
        </p:txBody>
      </p:sp>
    </p:spTree>
    <p:extLst>
      <p:ext uri="{BB962C8B-B14F-4D97-AF65-F5344CB8AC3E}">
        <p14:creationId xmlns:p14="http://schemas.microsoft.com/office/powerpoint/2010/main" val="8717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ome approaches use coarse-to-fine estimation to deal with large displacements. The idea is to solve the optical flow problem in a coarse level first, and then use the solution as initialization in a finer level. However, the </a:t>
            </a:r>
            <a:r>
              <a:rPr lang="en-US" dirty="0" smtClean="0"/>
              <a:t>errors in coarse levels can</a:t>
            </a:r>
            <a:r>
              <a:rPr lang="en-US" baseline="0" dirty="0" smtClean="0"/>
              <a:t> be propagated to finer levels.</a:t>
            </a:r>
          </a:p>
          <a:p>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6</a:t>
            </a:fld>
            <a:endParaRPr lang="en-US"/>
          </a:p>
        </p:txBody>
      </p:sp>
    </p:spTree>
    <p:extLst>
      <p:ext uri="{BB962C8B-B14F-4D97-AF65-F5344CB8AC3E}">
        <p14:creationId xmlns:p14="http://schemas.microsoft.com/office/powerpoint/2010/main" val="292732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approaches used descriptor matching to initialize the</a:t>
            </a:r>
            <a:r>
              <a:rPr lang="en-US" baseline="0" dirty="0" smtClean="0"/>
              <a:t> optical flow</a:t>
            </a:r>
            <a:r>
              <a:rPr lang="en-US" dirty="0" smtClean="0"/>
              <a:t>. This more </a:t>
            </a:r>
            <a:r>
              <a:rPr lang="en-US" baseline="0" dirty="0" smtClean="0"/>
              <a:t>complicated </a:t>
            </a:r>
            <a:r>
              <a:rPr lang="en-US" dirty="0" smtClean="0"/>
              <a:t>initialization can</a:t>
            </a:r>
            <a:r>
              <a:rPr lang="en-US" baseline="0" dirty="0" smtClean="0"/>
              <a:t> </a:t>
            </a:r>
            <a:r>
              <a:rPr lang="en-US" dirty="0" smtClean="0"/>
              <a:t>improve results</a:t>
            </a:r>
            <a:r>
              <a:rPr lang="en-US" baseline="0" dirty="0" smtClean="0"/>
              <a:t> with large displacements</a:t>
            </a:r>
            <a:r>
              <a:rPr lang="en-US" dirty="0" smtClean="0"/>
              <a:t>. However, the descriptor matching module is trained separately, and does not optimize a coherent objective over the provided correspondence sets, and can produce</a:t>
            </a:r>
            <a:r>
              <a:rPr lang="en-US" baseline="0" dirty="0" smtClean="0"/>
              <a:t> </a:t>
            </a:r>
            <a:r>
              <a:rPr lang="en-US" dirty="0" smtClean="0"/>
              <a:t>suboptimal initializations.</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7</a:t>
            </a:fld>
            <a:endParaRPr lang="en-US"/>
          </a:p>
        </p:txBody>
      </p:sp>
    </p:spTree>
    <p:extLst>
      <p:ext uri="{BB962C8B-B14F-4D97-AF65-F5344CB8AC3E}">
        <p14:creationId xmlns:p14="http://schemas.microsoft.com/office/powerpoint/2010/main" val="352228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t>
            </a:r>
            <a:r>
              <a:rPr lang="en-US" dirty="0" smtClean="0"/>
              <a:t>approach globally optimizes a classical Horn-</a:t>
            </a:r>
            <a:r>
              <a:rPr lang="en-US" dirty="0" err="1" smtClean="0"/>
              <a:t>Schunck</a:t>
            </a:r>
            <a:r>
              <a:rPr lang="en-US" dirty="0" smtClean="0"/>
              <a:t>-type objective over the full space of mappings between discrete grids. The highly regular structure of the mappings supports efficient matching from</a:t>
            </a:r>
            <a:r>
              <a:rPr lang="en-US" baseline="0" dirty="0" smtClean="0"/>
              <a:t> </a:t>
            </a:r>
            <a:r>
              <a:rPr lang="en-US" dirty="0" smtClean="0"/>
              <a:t>tens of thousands of nodes to tens of thousands of displacements. </a:t>
            </a:r>
          </a:p>
          <a:p>
            <a:endParaRPr lang="en-US" dirty="0" smtClean="0"/>
          </a:p>
          <a:p>
            <a:r>
              <a:rPr lang="en-US" dirty="0" smtClean="0"/>
              <a:t>We show that one-shot global optimization over regular grids at one single resolution is sufficient to achieve state-of-the-art performance.</a:t>
            </a:r>
          </a:p>
          <a:p>
            <a:endParaRPr lang="en-US" dirty="0" smtClean="0"/>
          </a:p>
          <a:p>
            <a:r>
              <a:rPr lang="en-US" dirty="0" smtClean="0"/>
              <a:t>Our code is less than 50 lines long, not including the general purpose solver.</a:t>
            </a:r>
            <a:endParaRPr lang="en-US" dirty="0"/>
          </a:p>
        </p:txBody>
      </p:sp>
      <p:sp>
        <p:nvSpPr>
          <p:cNvPr id="4" name="Slide Number Placeholder 3"/>
          <p:cNvSpPr>
            <a:spLocks noGrp="1"/>
          </p:cNvSpPr>
          <p:nvPr>
            <p:ph type="sldNum" sz="quarter" idx="10"/>
          </p:nvPr>
        </p:nvSpPr>
        <p:spPr/>
        <p:txBody>
          <a:bodyPr/>
          <a:lstStyle/>
          <a:p>
            <a:fld id="{342DFC2F-2590-4651-9700-06B2AEDFBA56}" type="slidenum">
              <a:rPr lang="en-US" smtClean="0"/>
              <a:t>8</a:t>
            </a:fld>
            <a:endParaRPr lang="en-US"/>
          </a:p>
        </p:txBody>
      </p:sp>
    </p:spTree>
    <p:extLst>
      <p:ext uri="{BB962C8B-B14F-4D97-AF65-F5344CB8AC3E}">
        <p14:creationId xmlns:p14="http://schemas.microsoft.com/office/powerpoint/2010/main" val="329299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talk about our Horn-</a:t>
            </a:r>
            <a:r>
              <a:rPr lang="en-US" baseline="0" dirty="0" err="1" smtClean="0"/>
              <a:t>Schunck</a:t>
            </a:r>
            <a:r>
              <a:rPr lang="en-US" baseline="0" dirty="0" smtClean="0"/>
              <a:t>-type model. For the data term, w</a:t>
            </a:r>
            <a:r>
              <a:rPr lang="en-US" dirty="0" smtClean="0"/>
              <a:t>e simply</a:t>
            </a:r>
            <a:r>
              <a:rPr lang="en-US" baseline="0" dirty="0" smtClean="0"/>
              <a:t> </a:t>
            </a:r>
            <a:r>
              <a:rPr lang="en-US" dirty="0" smtClean="0"/>
              <a:t>use truncated normalized cross-correlation</a:t>
            </a:r>
            <a:r>
              <a:rPr lang="en-US" baseline="0" dirty="0" smtClean="0"/>
              <a:t> between two 3x3 patches. No descriptor is used. </a:t>
            </a:r>
          </a:p>
          <a:p>
            <a:endParaRPr lang="en-US" dirty="0" smtClean="0"/>
          </a:p>
          <a:p>
            <a:r>
              <a:rPr lang="en-US" dirty="0" smtClean="0"/>
              <a:t>Our optimization approach assumes that the regularization term has the form of </a:t>
            </a:r>
            <a:r>
              <a:rPr lang="en-US" dirty="0" err="1" smtClean="0"/>
              <a:t>ρS</a:t>
            </a:r>
            <a:r>
              <a:rPr lang="en-US" baseline="0" dirty="0" smtClean="0"/>
              <a:t> </a:t>
            </a:r>
            <a:r>
              <a:rPr lang="en-US" dirty="0" smtClean="0"/>
              <a:t>where f1 , f2 are the two components of vector f and ρ is a penalty function, such as the L 1 or </a:t>
            </a:r>
            <a:r>
              <a:rPr lang="en-US" dirty="0" err="1" smtClean="0"/>
              <a:t>Charbonnier</a:t>
            </a:r>
            <a:r>
              <a:rPr lang="en-US" dirty="0" smtClean="0"/>
              <a:t> penalty.</a:t>
            </a:r>
          </a:p>
          <a:p>
            <a:endParaRPr lang="en-US" dirty="0"/>
          </a:p>
        </p:txBody>
      </p:sp>
      <p:sp>
        <p:nvSpPr>
          <p:cNvPr id="4" name="Slide Number Placeholder 3"/>
          <p:cNvSpPr>
            <a:spLocks noGrp="1"/>
          </p:cNvSpPr>
          <p:nvPr>
            <p:ph type="sldNum" sz="quarter" idx="10"/>
          </p:nvPr>
        </p:nvSpPr>
        <p:spPr/>
        <p:txBody>
          <a:bodyPr/>
          <a:lstStyle/>
          <a:p>
            <a:fld id="{2FB78177-C941-4E54-AC86-127963723B0F}" type="slidenum">
              <a:rPr lang="zh-CN" altLang="en-US" smtClean="0"/>
              <a:t>9</a:t>
            </a:fld>
            <a:endParaRPr lang="zh-CN" altLang="en-US"/>
          </a:p>
        </p:txBody>
      </p:sp>
    </p:spTree>
    <p:extLst>
      <p:ext uri="{BB962C8B-B14F-4D97-AF65-F5344CB8AC3E}">
        <p14:creationId xmlns:p14="http://schemas.microsoft.com/office/powerpoint/2010/main" val="362732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6/30/2016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6/30/2016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8077200" cy="1470025"/>
          </a:xfrm>
        </p:spPr>
        <p:txBody>
          <a:bodyPr>
            <a:noAutofit/>
          </a:bodyPr>
          <a:lstStyle/>
          <a:p>
            <a:pPr marL="118872" indent="0"/>
            <a:r>
              <a:rPr lang="en-US" sz="3600" dirty="0"/>
              <a:t>Full Flow: Optical Flow Estimation By Global Optimization over Regular Grids</a:t>
            </a:r>
          </a:p>
        </p:txBody>
      </p:sp>
      <p:sp>
        <p:nvSpPr>
          <p:cNvPr id="6" name="TextBox 5"/>
          <p:cNvSpPr txBox="1"/>
          <p:nvPr/>
        </p:nvSpPr>
        <p:spPr>
          <a:xfrm>
            <a:off x="1371600" y="3886201"/>
            <a:ext cx="3276600" cy="830997"/>
          </a:xfrm>
          <a:prstGeom prst="rect">
            <a:avLst/>
          </a:prstGeom>
          <a:noFill/>
        </p:spPr>
        <p:txBody>
          <a:bodyPr wrap="square" rtlCol="0">
            <a:spAutoFit/>
          </a:bodyPr>
          <a:lstStyle/>
          <a:p>
            <a:pPr algn="ctr"/>
            <a:r>
              <a:rPr lang="en-US" altLang="zh-CN" sz="2400" dirty="0" err="1" smtClean="0"/>
              <a:t>Qifeng</a:t>
            </a:r>
            <a:r>
              <a:rPr lang="en-US" altLang="zh-CN" sz="2400" dirty="0" smtClean="0"/>
              <a:t> Chen</a:t>
            </a:r>
          </a:p>
          <a:p>
            <a:pPr algn="ctr"/>
            <a:r>
              <a:rPr lang="en-US" altLang="zh-CN" sz="2400" dirty="0" smtClean="0"/>
              <a:t>Stanford University</a:t>
            </a:r>
            <a:endParaRPr lang="zh-CN" altLang="en-US" sz="2400" dirty="0"/>
          </a:p>
        </p:txBody>
      </p:sp>
      <p:sp>
        <p:nvSpPr>
          <p:cNvPr id="7" name="TextBox 6"/>
          <p:cNvSpPr txBox="1"/>
          <p:nvPr/>
        </p:nvSpPr>
        <p:spPr>
          <a:xfrm>
            <a:off x="4648201" y="3886200"/>
            <a:ext cx="3156075" cy="830997"/>
          </a:xfrm>
          <a:prstGeom prst="rect">
            <a:avLst/>
          </a:prstGeom>
          <a:noFill/>
        </p:spPr>
        <p:txBody>
          <a:bodyPr wrap="square" rtlCol="0">
            <a:spAutoFit/>
          </a:bodyPr>
          <a:lstStyle/>
          <a:p>
            <a:pPr algn="ctr"/>
            <a:r>
              <a:rPr lang="en-US" altLang="zh-CN" sz="2400" dirty="0" err="1" smtClean="0"/>
              <a:t>Vladlen</a:t>
            </a:r>
            <a:r>
              <a:rPr lang="en-US" altLang="zh-CN" sz="2400" dirty="0" smtClean="0"/>
              <a:t> </a:t>
            </a:r>
            <a:r>
              <a:rPr lang="en-US" altLang="zh-CN" sz="2400" dirty="0" err="1" smtClean="0"/>
              <a:t>Koltun</a:t>
            </a:r>
            <a:endParaRPr lang="en-US" altLang="zh-CN" sz="2400" dirty="0" smtClean="0"/>
          </a:p>
          <a:p>
            <a:pPr algn="ctr"/>
            <a:r>
              <a:rPr lang="en-US" altLang="zh-CN" sz="2400" dirty="0" smtClean="0"/>
              <a:t>Intel Labs</a:t>
            </a:r>
            <a:endParaRPr lang="zh-CN" altLang="en-US" sz="2400" dirty="0"/>
          </a:p>
        </p:txBody>
      </p:sp>
    </p:spTree>
    <p:extLst>
      <p:ext uri="{BB962C8B-B14F-4D97-AF65-F5344CB8AC3E}">
        <p14:creationId xmlns:p14="http://schemas.microsoft.com/office/powerpoint/2010/main" val="254162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a:t>
            </a:r>
            <a:endParaRPr lang="en-US" dirty="0"/>
          </a:p>
        </p:txBody>
      </p:sp>
      <p:sp>
        <p:nvSpPr>
          <p:cNvPr id="3" name="Content Placeholder 2"/>
          <p:cNvSpPr>
            <a:spLocks noGrp="1"/>
          </p:cNvSpPr>
          <p:nvPr>
            <p:ph idx="1"/>
          </p:nvPr>
        </p:nvSpPr>
        <p:spPr/>
        <p:txBody>
          <a:bodyPr/>
          <a:lstStyle/>
          <a:p>
            <a:r>
              <a:rPr lang="en-US" dirty="0" smtClean="0"/>
              <a:t>Discrete MRF</a:t>
            </a:r>
            <a:endParaRPr lang="en-US" dirty="0"/>
          </a:p>
          <a:p>
            <a:pPr lvl="1"/>
            <a:r>
              <a:rPr lang="en-US" dirty="0" smtClean="0"/>
              <a:t>labels are displacements on a grid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3048000"/>
            <a:ext cx="5867399" cy="99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28800" y="44196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86000" y="44196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743200" y="44196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200400" y="44196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828800" y="48768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86000" y="48768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743200" y="48768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200400" y="48768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828800" y="53340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86000" y="53340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743200" y="53340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200400" y="53340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828800" y="57912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86000" y="57912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743200" y="57912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200400" y="5791200"/>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824046" y="44254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281246" y="44254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738446" y="44254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5646" y="44254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824046" y="48826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281246" y="48826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738446" y="48826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95646" y="48826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824046" y="53398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281246" y="53398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738446" y="53398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195646" y="53398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24046" y="57970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281246" y="57970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738446" y="57970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195646" y="5797062"/>
            <a:ext cx="457200" cy="457200"/>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2971800" y="4654062"/>
            <a:ext cx="2080846" cy="451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995246" y="4648200"/>
            <a:ext cx="2514600" cy="451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2995246" y="4654062"/>
            <a:ext cx="29718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2971800" y="4654062"/>
            <a:ext cx="3452446"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995246" y="5111262"/>
            <a:ext cx="2057400"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971800" y="5105400"/>
            <a:ext cx="2538046" cy="58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2971800" y="5099538"/>
            <a:ext cx="3006969" cy="58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012831" y="5099538"/>
            <a:ext cx="3411415" cy="1172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971800" y="5117124"/>
            <a:ext cx="3452446" cy="451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971800" y="5105400"/>
            <a:ext cx="3006969" cy="4630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971800" y="5105400"/>
            <a:ext cx="2538046" cy="4630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971800" y="5105400"/>
            <a:ext cx="2080846" cy="4630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971800" y="5105400"/>
            <a:ext cx="2080846" cy="9202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971800" y="5105400"/>
            <a:ext cx="2538046" cy="9202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971800" y="5105400"/>
            <a:ext cx="3006969" cy="9202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2971800" y="5105400"/>
            <a:ext cx="3452446"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971800" y="4267200"/>
            <a:ext cx="2080846" cy="832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2971800" y="4267200"/>
            <a:ext cx="2538046" cy="832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2971800" y="4267200"/>
            <a:ext cx="2995246" cy="832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2971800" y="4267200"/>
            <a:ext cx="3452446" cy="832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2971800" y="4267200"/>
            <a:ext cx="3886200" cy="8323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V="1">
            <a:off x="2971800" y="4683369"/>
            <a:ext cx="3886200" cy="416169"/>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2971800" y="5099538"/>
            <a:ext cx="3886200" cy="586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971800" y="5111264"/>
            <a:ext cx="3886200" cy="45719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2971800" y="5105400"/>
            <a:ext cx="38862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249546" y="6248400"/>
            <a:ext cx="933269" cy="369332"/>
          </a:xfrm>
          <a:prstGeom prst="rect">
            <a:avLst/>
          </a:prstGeom>
          <a:noFill/>
        </p:spPr>
        <p:txBody>
          <a:bodyPr wrap="none" rtlCol="0">
            <a:spAutoFit/>
          </a:bodyPr>
          <a:lstStyle/>
          <a:p>
            <a:r>
              <a:rPr lang="en-US" dirty="0" smtClean="0"/>
              <a:t>Image 1</a:t>
            </a:r>
            <a:endParaRPr lang="en-US" dirty="0"/>
          </a:p>
        </p:txBody>
      </p:sp>
      <p:sp>
        <p:nvSpPr>
          <p:cNvPr id="119" name="TextBox 118"/>
          <p:cNvSpPr txBox="1"/>
          <p:nvPr/>
        </p:nvSpPr>
        <p:spPr>
          <a:xfrm>
            <a:off x="5257800" y="6248400"/>
            <a:ext cx="947695" cy="369332"/>
          </a:xfrm>
          <a:prstGeom prst="rect">
            <a:avLst/>
          </a:prstGeom>
          <a:noFill/>
        </p:spPr>
        <p:txBody>
          <a:bodyPr wrap="none" rtlCol="0">
            <a:spAutoFit/>
          </a:bodyPr>
          <a:lstStyle/>
          <a:p>
            <a:r>
              <a:rPr lang="en-US" dirty="0" smtClean="0"/>
              <a:t>Image 2</a:t>
            </a:r>
            <a:endParaRPr lang="en-US" dirty="0"/>
          </a:p>
        </p:txBody>
      </p:sp>
    </p:spTree>
    <p:extLst>
      <p:ext uri="{BB962C8B-B14F-4D97-AF65-F5344CB8AC3E}">
        <p14:creationId xmlns:p14="http://schemas.microsoft.com/office/powerpoint/2010/main" val="170629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625609"/>
          </a:xfrm>
        </p:spPr>
        <p:txBody>
          <a:bodyPr/>
          <a:lstStyle/>
          <a:p>
            <a:r>
              <a:rPr lang="en-US" dirty="0" smtClean="0"/>
              <a:t>Inference challenge (TRWS)</a:t>
            </a:r>
          </a:p>
          <a:p>
            <a:pPr lvl="1"/>
            <a:r>
              <a:rPr lang="en-US" dirty="0"/>
              <a:t>M</a:t>
            </a:r>
            <a:r>
              <a:rPr lang="en-US" dirty="0" smtClean="0"/>
              <a:t> = tens of thousands of labels</a:t>
            </a:r>
          </a:p>
          <a:p>
            <a:pPr lvl="1"/>
            <a:r>
              <a:rPr lang="en-US" dirty="0" smtClean="0"/>
              <a:t>each message update costs </a:t>
            </a:r>
            <a:r>
              <a:rPr lang="en-US" dirty="0" smtClean="0">
                <a:solidFill>
                  <a:srgbClr val="FF0000"/>
                </a:solidFill>
              </a:rPr>
              <a:t>O(M</a:t>
            </a:r>
            <a:r>
              <a:rPr lang="en-US" baseline="30000" dirty="0" smtClean="0">
                <a:solidFill>
                  <a:srgbClr val="FF0000"/>
                </a:solidFill>
              </a:rPr>
              <a:t>2</a:t>
            </a:r>
            <a:r>
              <a:rPr lang="en-US" dirty="0" smtClean="0">
                <a:solidFill>
                  <a:srgbClr val="FF0000"/>
                </a:solidFill>
              </a:rPr>
              <a:t>)</a:t>
            </a:r>
          </a:p>
          <a:p>
            <a:pPr lvl="1"/>
            <a:r>
              <a:rPr lang="en-US" dirty="0"/>
              <a:t>t</a:t>
            </a:r>
            <a:r>
              <a:rPr lang="en-US" dirty="0" smtClean="0"/>
              <a:t>ens of thousands of messages</a:t>
            </a:r>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Optimization</a:t>
            </a:r>
            <a:endParaRPr lang="en-US" dirty="0"/>
          </a:p>
        </p:txBody>
      </p:sp>
      <p:sp>
        <p:nvSpPr>
          <p:cNvPr id="5" name="Rectangle 4"/>
          <p:cNvSpPr/>
          <p:nvPr/>
        </p:nvSpPr>
        <p:spPr>
          <a:xfrm>
            <a:off x="2208884" y="4114800"/>
            <a:ext cx="426110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O(M) solution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1860116" y="5455696"/>
            <a:ext cx="522360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Days </a:t>
            </a:r>
            <a:r>
              <a:rPr lang="en-US" sz="54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cs typeface="Arial"/>
              </a:rPr>
              <a:t>→</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Seconds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488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reduction</a:t>
            </a:r>
          </a:p>
        </p:txBody>
      </p:sp>
      <p:sp>
        <p:nvSpPr>
          <p:cNvPr id="4" name="Down Arrow 3"/>
          <p:cNvSpPr/>
          <p:nvPr/>
        </p:nvSpPr>
        <p:spPr>
          <a:xfrm>
            <a:off x="4114799" y="3364524"/>
            <a:ext cx="457200" cy="978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956" y="1981200"/>
            <a:ext cx="7667149" cy="6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53778" y="2817167"/>
            <a:ext cx="2661306" cy="461665"/>
          </a:xfrm>
          <a:prstGeom prst="rect">
            <a:avLst/>
          </a:prstGeom>
          <a:noFill/>
        </p:spPr>
        <p:txBody>
          <a:bodyPr wrap="none" rtlCol="0">
            <a:spAutoFit/>
          </a:bodyPr>
          <a:lstStyle/>
          <a:p>
            <a:r>
              <a:rPr lang="en-US" sz="2400" dirty="0" smtClean="0"/>
              <a:t>2D min convolution</a:t>
            </a:r>
            <a:endParaRPr lang="en-US" sz="2400" dirty="0"/>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009" y="4509421"/>
            <a:ext cx="5988844" cy="127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048000" y="5939135"/>
            <a:ext cx="2642070" cy="461665"/>
          </a:xfrm>
          <a:prstGeom prst="rect">
            <a:avLst/>
          </a:prstGeom>
          <a:noFill/>
        </p:spPr>
        <p:txBody>
          <a:bodyPr wrap="none" rtlCol="0">
            <a:spAutoFit/>
          </a:bodyPr>
          <a:lstStyle/>
          <a:p>
            <a:r>
              <a:rPr lang="en-US" sz="2400" dirty="0"/>
              <a:t>1</a:t>
            </a:r>
            <a:r>
              <a:rPr lang="en-US" sz="2400" dirty="0" smtClean="0"/>
              <a:t>D min convolution</a:t>
            </a:r>
            <a:endParaRPr lang="en-US" sz="2400" dirty="0"/>
          </a:p>
        </p:txBody>
      </p:sp>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730" y="3579382"/>
            <a:ext cx="430053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2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Further acceleration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endParaRPr lang="en-US" dirty="0" smtClean="0"/>
              </a:p>
              <a:p>
                <a:endParaRPr lang="en-US" dirty="0" smtClean="0"/>
              </a:p>
              <a:p>
                <a:endParaRPr lang="en-US" dirty="0"/>
              </a:p>
              <a:p>
                <a:endParaRPr lang="en-US" dirty="0" smtClean="0"/>
              </a:p>
              <a:p>
                <a:endParaRPr lang="en-US" dirty="0" smtClean="0"/>
              </a:p>
              <a:p>
                <a:r>
                  <a:rPr lang="en-US" dirty="0" smtClean="0"/>
                  <a:t>Linear algorithm (convex </a:t>
                </a:r>
                <a14:m>
                  <m:oMath xmlns:m="http://schemas.openxmlformats.org/officeDocument/2006/math">
                    <m:r>
                      <a:rPr lang="en-US" i="1">
                        <a:latin typeface="Cambria Math"/>
                        <a:ea typeface="Cambria Math"/>
                      </a:rPr>
                      <m:t>𝜌</m:t>
                    </m:r>
                  </m:oMath>
                </a14:m>
                <a:r>
                  <a:rPr lang="en-US" dirty="0" smtClean="0"/>
                  <a:t>)</a:t>
                </a:r>
              </a:p>
              <a:p>
                <a:pPr lvl="1"/>
                <a:r>
                  <a:rPr lang="en-US" dirty="0" smtClean="0"/>
                  <a:t>computing intersections of shifted functions </a:t>
                </a:r>
                <a:r>
                  <a:rPr lang="en-US" sz="2000" dirty="0" smtClean="0"/>
                  <a:t>[</a:t>
                </a:r>
                <a:r>
                  <a:rPr lang="en-US" sz="2000" dirty="0" err="1" smtClean="0"/>
                  <a:t>Felzenszwalb</a:t>
                </a:r>
                <a:r>
                  <a:rPr lang="en-US" sz="2000" dirty="0" smtClean="0"/>
                  <a:t> and </a:t>
                </a:r>
                <a:r>
                  <a:rPr lang="en-US" sz="2000" dirty="0" err="1" smtClean="0"/>
                  <a:t>Huttenlocher</a:t>
                </a:r>
                <a:r>
                  <a:rPr lang="en-US" sz="2000" dirty="0" smtClean="0"/>
                  <a:t> 2012]</a:t>
                </a:r>
                <a:endParaRPr lang="en-US" dirty="0" smtClean="0"/>
              </a:p>
              <a:p>
                <a:pPr lvl="1"/>
                <a:r>
                  <a:rPr lang="en-US" dirty="0" smtClean="0">
                    <a:solidFill>
                      <a:srgbClr val="FF0000"/>
                    </a:solidFill>
                  </a:rPr>
                  <a:t>totally </a:t>
                </a:r>
                <a:r>
                  <a:rPr lang="en-US" dirty="0">
                    <a:solidFill>
                      <a:srgbClr val="FF0000"/>
                    </a:solidFill>
                  </a:rPr>
                  <a:t>monotone matrix </a:t>
                </a:r>
                <a:r>
                  <a:rPr lang="en-US" dirty="0" smtClean="0">
                    <a:solidFill>
                      <a:srgbClr val="FF0000"/>
                    </a:solidFill>
                  </a:rPr>
                  <a:t>searching </a:t>
                </a:r>
                <a:r>
                  <a:rPr lang="en-US" dirty="0" smtClean="0"/>
                  <a:t>without computing </a:t>
                </a:r>
                <a:r>
                  <a:rPr lang="en-US" dirty="0"/>
                  <a:t>intersections </a:t>
                </a:r>
                <a:r>
                  <a:rPr lang="en-US" sz="2000" dirty="0"/>
                  <a:t>[Aggarwal et al. 1987</a:t>
                </a:r>
                <a:r>
                  <a:rPr lang="en-US" sz="2000" dirty="0" smtClean="0"/>
                  <a:t>]</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89735"/>
            <a:ext cx="4577715" cy="9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3048" y="2655277"/>
            <a:ext cx="4843378" cy="830997"/>
          </a:xfrm>
          <a:prstGeom prst="rect">
            <a:avLst/>
          </a:prstGeom>
          <a:noFill/>
        </p:spPr>
        <p:txBody>
          <a:bodyPr wrap="none" rtlCol="0">
            <a:spAutoFit/>
          </a:bodyPr>
          <a:lstStyle/>
          <a:p>
            <a:pPr algn="ctr"/>
            <a:r>
              <a:rPr lang="en-US" sz="2400" dirty="0" smtClean="0"/>
              <a:t>1D min convolution</a:t>
            </a:r>
          </a:p>
          <a:p>
            <a:pPr algn="ctr"/>
            <a:r>
              <a:rPr lang="en-US" sz="2400" dirty="0" smtClean="0"/>
              <a:t>(lower envelope, distance transform)</a:t>
            </a:r>
            <a:endParaRPr lang="en-US" sz="2400" dirty="0"/>
          </a:p>
        </p:txBody>
      </p:sp>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1524000"/>
            <a:ext cx="3400374" cy="2510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48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Parallel TRW-S</a:t>
            </a:r>
          </a:p>
          <a:p>
            <a:pPr lvl="1"/>
            <a:r>
              <a:rPr lang="en-US" dirty="0" smtClean="0"/>
              <a:t>6.6x speedup</a:t>
            </a:r>
          </a:p>
          <a:p>
            <a:r>
              <a:rPr lang="en-US" dirty="0" smtClean="0"/>
              <a:t>Occlusion handling</a:t>
            </a:r>
          </a:p>
          <a:p>
            <a:pPr lvl="1"/>
            <a:r>
              <a:rPr lang="en-US" dirty="0" smtClean="0"/>
              <a:t>forward-backward consistency checking</a:t>
            </a:r>
          </a:p>
          <a:p>
            <a:r>
              <a:rPr lang="en-US" dirty="0" smtClean="0"/>
              <a:t>Post processing</a:t>
            </a:r>
          </a:p>
          <a:p>
            <a:pPr lvl="1"/>
            <a:r>
              <a:rPr lang="en-US" dirty="0" smtClean="0"/>
              <a:t>Dense interpolation by </a:t>
            </a:r>
            <a:r>
              <a:rPr lang="en-US" dirty="0" err="1" smtClean="0"/>
              <a:t>EpicFlow</a:t>
            </a:r>
            <a:endParaRPr lang="en-US" dirty="0" smtClean="0"/>
          </a:p>
          <a:p>
            <a:endParaRPr lang="en-US"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01889"/>
            <a:ext cx="8839200" cy="15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298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MPI-</a:t>
            </a:r>
            <a:r>
              <a:rPr lang="en-US" dirty="0" err="1" smtClean="0"/>
              <a:t>Sintel</a:t>
            </a:r>
            <a:endParaRPr lang="en-US" dirty="0"/>
          </a:p>
          <a:p>
            <a:pPr lvl="1"/>
            <a:r>
              <a:rPr lang="en-US" dirty="0" smtClean="0"/>
              <a:t>Full flow ranks 2nd</a:t>
            </a:r>
            <a:endParaRPr lang="en-US" dirty="0"/>
          </a:p>
        </p:txBody>
      </p:sp>
      <p:sp>
        <p:nvSpPr>
          <p:cNvPr id="4" name="TextBox 3"/>
          <p:cNvSpPr txBox="1"/>
          <p:nvPr/>
        </p:nvSpPr>
        <p:spPr>
          <a:xfrm>
            <a:off x="2948354" y="6176536"/>
            <a:ext cx="3305713" cy="400110"/>
          </a:xfrm>
          <a:prstGeom prst="rect">
            <a:avLst/>
          </a:prstGeom>
          <a:noFill/>
        </p:spPr>
        <p:txBody>
          <a:bodyPr wrap="none" rtlCol="0">
            <a:spAutoFit/>
          </a:bodyPr>
          <a:lstStyle/>
          <a:p>
            <a:r>
              <a:rPr lang="en-US" sz="2000" dirty="0"/>
              <a:t>Endpoint </a:t>
            </a:r>
            <a:r>
              <a:rPr lang="en-US" sz="2000" dirty="0" smtClean="0"/>
              <a:t>errors over all pixels</a:t>
            </a:r>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4793" y="2932741"/>
            <a:ext cx="4241269" cy="328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981200" y="3657600"/>
            <a:ext cx="5029200" cy="41148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428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r>
              <a:rPr lang="en-US" dirty="0" smtClean="0"/>
              <a:t>KITTI 2015</a:t>
            </a:r>
            <a:endParaRPr lang="en-US" dirty="0"/>
          </a:p>
        </p:txBody>
      </p:sp>
      <p:sp>
        <p:nvSpPr>
          <p:cNvPr id="4" name="TextBox 3"/>
          <p:cNvSpPr txBox="1"/>
          <p:nvPr/>
        </p:nvSpPr>
        <p:spPr>
          <a:xfrm>
            <a:off x="1416341" y="5633353"/>
            <a:ext cx="6124625" cy="400110"/>
          </a:xfrm>
          <a:prstGeom prst="rect">
            <a:avLst/>
          </a:prstGeom>
          <a:noFill/>
        </p:spPr>
        <p:txBody>
          <a:bodyPr wrap="none" rtlCol="0">
            <a:spAutoFit/>
          </a:bodyPr>
          <a:lstStyle/>
          <a:p>
            <a:r>
              <a:rPr lang="en-US" sz="2000" dirty="0"/>
              <a:t>Accuracy of different methods on the KITTI 2015 test set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89073"/>
            <a:ext cx="5788366" cy="269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295400" y="3886200"/>
            <a:ext cx="6705599" cy="41148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772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experiments</a:t>
            </a:r>
            <a:endParaRPr lang="en-US" dirty="0"/>
          </a:p>
        </p:txBody>
      </p:sp>
      <p:sp>
        <p:nvSpPr>
          <p:cNvPr id="3" name="Content Placeholder 2"/>
          <p:cNvSpPr>
            <a:spLocks noGrp="1"/>
          </p:cNvSpPr>
          <p:nvPr>
            <p:ph idx="1"/>
          </p:nvPr>
        </p:nvSpPr>
        <p:spPr>
          <a:xfrm>
            <a:off x="457200" y="1775191"/>
            <a:ext cx="8229600" cy="4625609"/>
          </a:xfrm>
        </p:spPr>
        <p:txBody>
          <a:bodyPr>
            <a:normAutofit/>
          </a:bodyPr>
          <a:lstStyle/>
          <a:p>
            <a:r>
              <a:rPr lang="en-US" dirty="0" smtClean="0"/>
              <a:t>general-purpose optimization </a:t>
            </a:r>
          </a:p>
          <a:p>
            <a:pPr lvl="1"/>
            <a:r>
              <a:rPr lang="en-US" dirty="0" smtClean="0"/>
              <a:t>different </a:t>
            </a:r>
            <a:r>
              <a:rPr lang="en-US" dirty="0"/>
              <a:t>data </a:t>
            </a:r>
            <a:r>
              <a:rPr lang="en-US" dirty="0" smtClean="0"/>
              <a:t>and regularization terms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052430"/>
            <a:ext cx="4114800" cy="1738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722948"/>
            <a:ext cx="4114800" cy="223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5943600"/>
            <a:ext cx="3581430" cy="369332"/>
          </a:xfrm>
          <a:prstGeom prst="rect">
            <a:avLst/>
          </a:prstGeom>
          <a:noFill/>
        </p:spPr>
        <p:txBody>
          <a:bodyPr wrap="none" rtlCol="0">
            <a:spAutoFit/>
          </a:bodyPr>
          <a:lstStyle/>
          <a:p>
            <a:pPr algn="ctr"/>
            <a:r>
              <a:rPr lang="en-US" dirty="0" smtClean="0"/>
              <a:t>Sorted average EPE for </a:t>
            </a:r>
            <a:r>
              <a:rPr lang="en-US" dirty="0"/>
              <a:t>each </a:t>
            </a:r>
            <a:r>
              <a:rPr lang="en-US" dirty="0" smtClean="0"/>
              <a:t>image </a:t>
            </a:r>
          </a:p>
        </p:txBody>
      </p:sp>
      <p:sp>
        <p:nvSpPr>
          <p:cNvPr id="5" name="TextBox 4"/>
          <p:cNvSpPr txBox="1"/>
          <p:nvPr/>
        </p:nvSpPr>
        <p:spPr>
          <a:xfrm>
            <a:off x="1242919" y="5943600"/>
            <a:ext cx="2238562" cy="369332"/>
          </a:xfrm>
          <a:prstGeom prst="rect">
            <a:avLst/>
          </a:prstGeom>
          <a:noFill/>
        </p:spPr>
        <p:txBody>
          <a:bodyPr wrap="none" rtlCol="0">
            <a:spAutoFit/>
          </a:bodyPr>
          <a:lstStyle/>
          <a:p>
            <a:r>
              <a:rPr lang="en-US" dirty="0"/>
              <a:t>Controlled </a:t>
            </a:r>
            <a:r>
              <a:rPr lang="en-US" dirty="0" smtClean="0"/>
              <a:t>evaluation</a:t>
            </a:r>
            <a:endParaRPr lang="en-US" dirty="0"/>
          </a:p>
        </p:txBody>
      </p:sp>
    </p:spTree>
    <p:extLst>
      <p:ext uri="{BB962C8B-B14F-4D97-AF65-F5344CB8AC3E}">
        <p14:creationId xmlns:p14="http://schemas.microsoft.com/office/powerpoint/2010/main" val="1721059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Horn-</a:t>
            </a:r>
            <a:r>
              <a:rPr lang="en-US" dirty="0" err="1" smtClean="0"/>
              <a:t>Schunck</a:t>
            </a:r>
            <a:r>
              <a:rPr lang="en-US" dirty="0" smtClean="0"/>
              <a:t> revisited</a:t>
            </a:r>
            <a:endParaRPr lang="en-US" dirty="0"/>
          </a:p>
        </p:txBody>
      </p:sp>
      <p:sp>
        <p:nvSpPr>
          <p:cNvPr id="3" name="Content Placeholder 2"/>
          <p:cNvSpPr>
            <a:spLocks noGrp="1"/>
          </p:cNvSpPr>
          <p:nvPr>
            <p:ph idx="1"/>
          </p:nvPr>
        </p:nvSpPr>
        <p:spPr/>
        <p:txBody>
          <a:bodyPr/>
          <a:lstStyle/>
          <a:p>
            <a:r>
              <a:rPr lang="en-US" dirty="0" smtClean="0"/>
              <a:t>FullFlowL2 (HS + Global optimization + NCC)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582294"/>
            <a:ext cx="4114799" cy="320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943600"/>
            <a:ext cx="3305713" cy="400110"/>
          </a:xfrm>
          <a:prstGeom prst="rect">
            <a:avLst/>
          </a:prstGeom>
          <a:noFill/>
        </p:spPr>
        <p:txBody>
          <a:bodyPr wrap="none" rtlCol="0">
            <a:spAutoFit/>
          </a:bodyPr>
          <a:lstStyle/>
          <a:p>
            <a:r>
              <a:rPr lang="en-US" sz="2000" dirty="0"/>
              <a:t>Endpoint </a:t>
            </a:r>
            <a:r>
              <a:rPr lang="en-US" sz="2000" dirty="0" smtClean="0"/>
              <a:t>errors over all pixels</a:t>
            </a:r>
            <a:endParaRPr lang="en-US" sz="2000" dirty="0"/>
          </a:p>
        </p:txBody>
      </p:sp>
      <p:sp>
        <p:nvSpPr>
          <p:cNvPr id="6" name="Oval 5"/>
          <p:cNvSpPr/>
          <p:nvPr/>
        </p:nvSpPr>
        <p:spPr>
          <a:xfrm>
            <a:off x="1828800" y="3300984"/>
            <a:ext cx="5131558" cy="393192"/>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66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7578"/>
            <a:ext cx="9086850" cy="246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725162"/>
            <a:ext cx="9004554" cy="144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5334000" y="2438400"/>
            <a:ext cx="1219200"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43800" y="2438400"/>
            <a:ext cx="1219200"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0" y="4953000"/>
            <a:ext cx="1219200"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543800" y="4953000"/>
            <a:ext cx="1219200"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4953000"/>
            <a:ext cx="1219200"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64877" y="2435469"/>
            <a:ext cx="1219200" cy="381000"/>
          </a:xfrm>
          <a:prstGeom prst="ellipse">
            <a:avLst/>
          </a:prstGeom>
          <a:noFill/>
          <a:ln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021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flow</a:t>
            </a:r>
            <a:endParaRPr lang="en-US" dirty="0"/>
          </a:p>
        </p:txBody>
      </p:sp>
      <p:sp>
        <p:nvSpPr>
          <p:cNvPr id="3" name="Content Placeholder 2"/>
          <p:cNvSpPr>
            <a:spLocks noGrp="1"/>
          </p:cNvSpPr>
          <p:nvPr>
            <p:ph idx="1"/>
          </p:nvPr>
        </p:nvSpPr>
        <p:spPr/>
        <p:txBody>
          <a:bodyPr/>
          <a:lstStyle/>
          <a:p>
            <a:r>
              <a:rPr lang="en-US" dirty="0"/>
              <a:t>Motion field between two image frames</a:t>
            </a:r>
          </a:p>
          <a:p>
            <a:endParaRPr lang="en-US" sz="2800" dirty="0"/>
          </a:p>
          <a:p>
            <a:endParaRPr lang="en-US" sz="2800" dirty="0"/>
          </a:p>
          <a:p>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618510"/>
            <a:ext cx="7805650" cy="3325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618510"/>
            <a:ext cx="7805650" cy="33250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7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100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20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60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nodeType="withEffect">
                                  <p:stCondLst>
                                    <p:cond delay="700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nodeType="withEffect">
                                  <p:stCondLst>
                                    <p:cond delay="800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nodeType="withEffect">
                                  <p:stCondLst>
                                    <p:cond delay="900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ntr" presetSubtype="0" fill="hold" nodeType="withEffect">
                                  <p:stCondLst>
                                    <p:cond delay="1000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xit" presetSubtype="0" fill="hold" nodeType="withEffect">
                                  <p:stCondLst>
                                    <p:cond delay="1100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ntr" presetSubtype="0" fill="hold" nodeType="withEffect">
                                  <p:stCondLst>
                                    <p:cond delay="1200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xit" presetSubtype="0" fill="hold" nodeType="withEffect">
                                  <p:stCondLst>
                                    <p:cond delay="1300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ntr" presetSubtype="0" fill="hold" nodeType="withEffect">
                                  <p:stCondLst>
                                    <p:cond delay="1400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xit" presetSubtype="0" fill="hold" nodeType="withEffect">
                                  <p:stCondLst>
                                    <p:cond delay="1500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ntr" presetSubtype="0" fill="hold" nodeType="withEffect">
                                  <p:stCondLst>
                                    <p:cond delay="1600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xit" presetSubtype="0" fill="hold" nodeType="withEffect">
                                  <p:stCondLst>
                                    <p:cond delay="17000"/>
                                  </p:stCondLst>
                                  <p:childTnLst>
                                    <p:set>
                                      <p:cBhvr>
                                        <p:cTn id="40" dur="1" fill="hold">
                                          <p:stCondLst>
                                            <p:cond delay="0"/>
                                          </p:stCondLst>
                                        </p:cTn>
                                        <p:tgtEl>
                                          <p:spTgt spid="5"/>
                                        </p:tgtEl>
                                        <p:attrNameLst>
                                          <p:attrName>style.visibility</p:attrName>
                                        </p:attrNameLst>
                                      </p:cBhvr>
                                      <p:to>
                                        <p:strVal val="hidden"/>
                                      </p:to>
                                    </p:set>
                                  </p:childTnLst>
                                </p:cTn>
                              </p:par>
                              <p:par>
                                <p:cTn id="41" presetID="1" presetClass="entr" presetSubtype="0" fill="hold" nodeType="withEffect">
                                  <p:stCondLst>
                                    <p:cond delay="1800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xit" presetSubtype="0" fill="hold" nodeType="withEffect">
                                  <p:stCondLst>
                                    <p:cond delay="1900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ntr" presetSubtype="0" fill="hold" nodeType="withEffect">
                                  <p:stCondLst>
                                    <p:cond delay="2000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xit" presetSubtype="0" fill="hold" nodeType="withEffect">
                                  <p:stCondLst>
                                    <p:cond delay="2100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ntr" presetSubtype="0" fill="hold" nodeType="withEffect">
                                  <p:stCondLst>
                                    <p:cond delay="2200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xit" presetSubtype="0" fill="hold" nodeType="withEffect">
                                  <p:stCondLst>
                                    <p:cond delay="23000"/>
                                  </p:stCondLst>
                                  <p:childTnLst>
                                    <p:set>
                                      <p:cBhvr>
                                        <p:cTn id="52" dur="1" fill="hold">
                                          <p:stCondLst>
                                            <p:cond delay="0"/>
                                          </p:stCondLst>
                                        </p:cTn>
                                        <p:tgtEl>
                                          <p:spTgt spid="5"/>
                                        </p:tgtEl>
                                        <p:attrNameLst>
                                          <p:attrName>style.visibility</p:attrName>
                                        </p:attrNameLst>
                                      </p:cBhvr>
                                      <p:to>
                                        <p:strVal val="hidden"/>
                                      </p:to>
                                    </p:set>
                                  </p:childTnLst>
                                </p:cTn>
                              </p:par>
                              <p:par>
                                <p:cTn id="53" presetID="1" presetClass="entr" presetSubtype="0" fill="hold" nodeType="withEffect">
                                  <p:stCondLst>
                                    <p:cond delay="2400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xit" presetSubtype="0" fill="hold" nodeType="withEffect">
                                  <p:stCondLst>
                                    <p:cond delay="25000"/>
                                  </p:stCondLst>
                                  <p:childTnLst>
                                    <p:set>
                                      <p:cBhvr>
                                        <p:cTn id="5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438912" lvl="1" indent="-320040">
              <a:spcBef>
                <a:spcPts val="0"/>
              </a:spcBef>
              <a:buClr>
                <a:schemeClr val="accent1"/>
              </a:buClr>
              <a:buSzPct val="80000"/>
              <a:buFont typeface="Wingdings 2"/>
              <a:buChar char=""/>
            </a:pPr>
            <a:r>
              <a:rPr lang="en-US" sz="3200" dirty="0" smtClean="0"/>
              <a:t>Optimize over </a:t>
            </a:r>
            <a:r>
              <a:rPr lang="en-US" sz="3200" dirty="0"/>
              <a:t>full regular </a:t>
            </a:r>
            <a:r>
              <a:rPr lang="en-US" sz="3200" dirty="0" smtClean="0"/>
              <a:t>grids</a:t>
            </a:r>
          </a:p>
          <a:p>
            <a:pPr lvl="1"/>
            <a:r>
              <a:rPr lang="en-US"/>
              <a:t>classical </a:t>
            </a:r>
            <a:r>
              <a:rPr lang="en-US" smtClean="0"/>
              <a:t>objective</a:t>
            </a:r>
          </a:p>
          <a:p>
            <a:pPr lvl="1"/>
            <a:r>
              <a:rPr lang="en-US" smtClean="0"/>
              <a:t>state-of-the-art</a:t>
            </a:r>
            <a:endParaRPr lang="en-US" dirty="0" smtClean="0"/>
          </a:p>
          <a:p>
            <a:endParaRPr lang="en-US" dirty="0" smtClean="0"/>
          </a:p>
          <a:p>
            <a:r>
              <a:rPr lang="en-US" dirty="0" smtClean="0"/>
              <a:t>Simple and general</a:t>
            </a:r>
          </a:p>
          <a:p>
            <a:pPr lvl="1"/>
            <a:r>
              <a:rPr lang="en-US" dirty="0" smtClean="0"/>
              <a:t>less than 50 lines of </a:t>
            </a:r>
            <a:r>
              <a:rPr lang="en-US" dirty="0" err="1" smtClean="0"/>
              <a:t>Matlab</a:t>
            </a:r>
            <a:endParaRPr lang="en-US" dirty="0" smtClean="0"/>
          </a:p>
        </p:txBody>
      </p:sp>
    </p:spTree>
    <p:extLst>
      <p:ext uri="{BB962C8B-B14F-4D97-AF65-F5344CB8AC3E}">
        <p14:creationId xmlns:p14="http://schemas.microsoft.com/office/powerpoint/2010/main" val="1541037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Source code</a:t>
            </a:r>
          </a:p>
          <a:p>
            <a:pPr marL="118872" indent="0" algn="ctr">
              <a:buNone/>
            </a:pPr>
            <a:r>
              <a:rPr lang="en-US" dirty="0" smtClean="0"/>
              <a:t>www.stanford.edu/~cqf/fullflow</a:t>
            </a:r>
          </a:p>
          <a:p>
            <a:pPr marL="457200" lvl="1" indent="0">
              <a:buNone/>
            </a:pPr>
            <a:endParaRPr lang="en-US" dirty="0"/>
          </a:p>
        </p:txBody>
      </p:sp>
    </p:spTree>
    <p:extLst>
      <p:ext uri="{BB962C8B-B14F-4D97-AF65-F5344CB8AC3E}">
        <p14:creationId xmlns:p14="http://schemas.microsoft.com/office/powerpoint/2010/main" val="115989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flow</a:t>
            </a:r>
            <a:endParaRPr lang="en-US" dirty="0"/>
          </a:p>
        </p:txBody>
      </p:sp>
      <p:sp>
        <p:nvSpPr>
          <p:cNvPr id="3" name="Content Placeholder 2"/>
          <p:cNvSpPr>
            <a:spLocks noGrp="1"/>
          </p:cNvSpPr>
          <p:nvPr>
            <p:ph idx="1"/>
          </p:nvPr>
        </p:nvSpPr>
        <p:spPr>
          <a:xfrm>
            <a:off x="381000" y="1775191"/>
            <a:ext cx="8382000" cy="4625609"/>
          </a:xfrm>
        </p:spPr>
        <p:txBody>
          <a:bodyPr>
            <a:normAutofit/>
          </a:bodyPr>
          <a:lstStyle/>
          <a:p>
            <a:r>
              <a:rPr lang="en-US" dirty="0" smtClean="0"/>
              <a:t>Motion field between two image frames</a:t>
            </a:r>
          </a:p>
          <a:p>
            <a:endParaRPr lang="en-US" sz="2800" dirty="0" smtClean="0"/>
          </a:p>
          <a:p>
            <a:endParaRPr lang="en-US" sz="2800"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438400"/>
            <a:ext cx="3901440" cy="1661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9640" y="2438400"/>
            <a:ext cx="3901440" cy="1661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572000"/>
            <a:ext cx="3901440" cy="1661160"/>
          </a:xfrm>
          <a:prstGeom prst="rect">
            <a:avLst/>
          </a:prstGeom>
          <a:noFill/>
          <a:ln>
            <a:solidFill>
              <a:schemeClr val="tx1"/>
            </a:solidFill>
          </a:ln>
          <a:effec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0191" y="4572000"/>
            <a:ext cx="3901440" cy="1661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45653" y="4087836"/>
            <a:ext cx="1181734" cy="461665"/>
          </a:xfrm>
          <a:prstGeom prst="rect">
            <a:avLst/>
          </a:prstGeom>
          <a:noFill/>
        </p:spPr>
        <p:txBody>
          <a:bodyPr wrap="none" rtlCol="0">
            <a:spAutoFit/>
          </a:bodyPr>
          <a:lstStyle/>
          <a:p>
            <a:r>
              <a:rPr lang="en-US" sz="2400" dirty="0" smtClean="0"/>
              <a:t>Image 1</a:t>
            </a:r>
            <a:endParaRPr lang="en-US" sz="2400" dirty="0"/>
          </a:p>
        </p:txBody>
      </p:sp>
      <p:sp>
        <p:nvSpPr>
          <p:cNvPr id="12" name="TextBox 11"/>
          <p:cNvSpPr txBox="1"/>
          <p:nvPr/>
        </p:nvSpPr>
        <p:spPr>
          <a:xfrm>
            <a:off x="6265105" y="4102436"/>
            <a:ext cx="1200970" cy="461665"/>
          </a:xfrm>
          <a:prstGeom prst="rect">
            <a:avLst/>
          </a:prstGeom>
          <a:noFill/>
        </p:spPr>
        <p:txBody>
          <a:bodyPr wrap="none" rtlCol="0">
            <a:spAutoFit/>
          </a:bodyPr>
          <a:lstStyle/>
          <a:p>
            <a:r>
              <a:rPr lang="en-US" sz="2400" dirty="0" smtClean="0"/>
              <a:t>Image 2</a:t>
            </a:r>
            <a:endParaRPr lang="en-US" sz="2000" dirty="0"/>
          </a:p>
        </p:txBody>
      </p:sp>
      <p:sp>
        <p:nvSpPr>
          <p:cNvPr id="5" name="TextBox 4"/>
          <p:cNvSpPr txBox="1"/>
          <p:nvPr/>
        </p:nvSpPr>
        <p:spPr>
          <a:xfrm>
            <a:off x="1828800" y="6257778"/>
            <a:ext cx="1662635" cy="461665"/>
          </a:xfrm>
          <a:prstGeom prst="rect">
            <a:avLst/>
          </a:prstGeom>
          <a:noFill/>
        </p:spPr>
        <p:txBody>
          <a:bodyPr wrap="none" rtlCol="0">
            <a:spAutoFit/>
          </a:bodyPr>
          <a:lstStyle/>
          <a:p>
            <a:r>
              <a:rPr lang="en-US" sz="2400" dirty="0" smtClean="0"/>
              <a:t>optical flow</a:t>
            </a:r>
            <a:endParaRPr lang="en-US" sz="2400" dirty="0"/>
          </a:p>
        </p:txBody>
      </p:sp>
      <p:sp>
        <p:nvSpPr>
          <p:cNvPr id="6" name="TextBox 5"/>
          <p:cNvSpPr txBox="1"/>
          <p:nvPr/>
        </p:nvSpPr>
        <p:spPr>
          <a:xfrm>
            <a:off x="5867400" y="6230815"/>
            <a:ext cx="1996380" cy="461665"/>
          </a:xfrm>
          <a:prstGeom prst="rect">
            <a:avLst/>
          </a:prstGeom>
          <a:noFill/>
        </p:spPr>
        <p:txBody>
          <a:bodyPr wrap="none" rtlCol="0">
            <a:spAutoFit/>
          </a:bodyPr>
          <a:lstStyle/>
          <a:p>
            <a:r>
              <a:rPr lang="en-US" sz="2400" dirty="0" smtClean="0"/>
              <a:t>occlusion map</a:t>
            </a:r>
            <a:endParaRPr lang="en-US" sz="2400" dirty="0"/>
          </a:p>
        </p:txBody>
      </p:sp>
    </p:spTree>
    <p:extLst>
      <p:ext uri="{BB962C8B-B14F-4D97-AF65-F5344CB8AC3E}">
        <p14:creationId xmlns:p14="http://schemas.microsoft.com/office/powerpoint/2010/main" val="2252342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optimization</a:t>
            </a:r>
            <a:endParaRPr lang="en-US" dirty="0"/>
          </a:p>
        </p:txBody>
      </p:sp>
      <p:sp>
        <p:nvSpPr>
          <p:cNvPr id="3" name="Content Placeholder 2"/>
          <p:cNvSpPr>
            <a:spLocks noGrp="1"/>
          </p:cNvSpPr>
          <p:nvPr>
            <p:ph idx="1"/>
          </p:nvPr>
        </p:nvSpPr>
        <p:spPr/>
        <p:txBody>
          <a:bodyPr/>
          <a:lstStyle/>
          <a:p>
            <a:r>
              <a:rPr lang="en-US" dirty="0" smtClean="0"/>
              <a:t>Classical Horn-</a:t>
            </a:r>
            <a:r>
              <a:rPr lang="en-US" dirty="0" err="1" smtClean="0"/>
              <a:t>Schunck</a:t>
            </a:r>
            <a:r>
              <a:rPr lang="en-US" dirty="0" smtClean="0"/>
              <a:t> Model</a:t>
            </a:r>
          </a:p>
          <a:p>
            <a:endParaRPr lang="en-US" dirty="0"/>
          </a:p>
          <a:p>
            <a:endParaRPr lang="en-US" dirty="0" smtClean="0"/>
          </a:p>
          <a:p>
            <a:endParaRPr lang="en-US" dirty="0" smtClean="0"/>
          </a:p>
          <a:p>
            <a:endParaRPr lang="en-US" dirty="0"/>
          </a:p>
          <a:p>
            <a:pPr marL="118872" indent="0">
              <a:buNone/>
            </a:pPr>
            <a:endParaRPr lang="en-US" dirty="0" smtClean="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38400"/>
            <a:ext cx="43434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048000"/>
            <a:ext cx="3901440" cy="1661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025140"/>
            <a:ext cx="3901440" cy="16611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3200400" y="3314700"/>
            <a:ext cx="2895600" cy="114300"/>
          </a:xfrm>
          <a:prstGeom prst="straightConnector1">
            <a:avLst/>
          </a:prstGeom>
          <a:ln w="635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2932" y="4931065"/>
            <a:ext cx="3901440" cy="1661160"/>
          </a:xfrm>
          <a:prstGeom prst="rect">
            <a:avLst/>
          </a:prstGeom>
          <a:noFill/>
          <a:ln>
            <a:solidFill>
              <a:schemeClr val="tx1"/>
            </a:solidFill>
          </a:ln>
          <a:effectLst/>
        </p:spPr>
      </p:pic>
      <p:sp>
        <p:nvSpPr>
          <p:cNvPr id="17" name="Multiply 16"/>
          <p:cNvSpPr/>
          <p:nvPr/>
        </p:nvSpPr>
        <p:spPr>
          <a:xfrm>
            <a:off x="4343400" y="3105150"/>
            <a:ext cx="609600" cy="533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p:nvSpPr>
        <p:spPr>
          <a:xfrm>
            <a:off x="3485061" y="5368081"/>
            <a:ext cx="2326278"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solidFill>
                  <a:srgbClr val="FF0000"/>
                </a:solidFill>
                <a:effectLst/>
              </a:rPr>
              <a:t>Smooth</a:t>
            </a:r>
            <a:endParaRPr lang="en-US" sz="4800" b="1" cap="none" spc="0" dirty="0">
              <a:ln w="10541" cmpd="sng">
                <a:solidFill>
                  <a:schemeClr val="accent1">
                    <a:shade val="88000"/>
                    <a:satMod val="110000"/>
                  </a:schemeClr>
                </a:solidFill>
                <a:prstDash val="solid"/>
              </a:ln>
              <a:solidFill>
                <a:srgbClr val="FF0000"/>
              </a:solidFill>
              <a:effectLst/>
            </a:endParaRPr>
          </a:p>
        </p:txBody>
      </p:sp>
      <p:cxnSp>
        <p:nvCxnSpPr>
          <p:cNvPr id="23" name="Straight Arrow Connector 22"/>
          <p:cNvCxnSpPr/>
          <p:nvPr/>
        </p:nvCxnSpPr>
        <p:spPr>
          <a:xfrm>
            <a:off x="2594317" y="3878580"/>
            <a:ext cx="4080803" cy="0"/>
          </a:xfrm>
          <a:prstGeom prst="straightConnector1">
            <a:avLst/>
          </a:prstGeom>
          <a:ln w="635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L-Shape 25"/>
          <p:cNvSpPr/>
          <p:nvPr/>
        </p:nvSpPr>
        <p:spPr>
          <a:xfrm>
            <a:off x="4584895" y="3602293"/>
            <a:ext cx="228600" cy="566021"/>
          </a:xfrm>
          <a:prstGeom prst="corner">
            <a:avLst/>
          </a:prstGeom>
          <a:scene3d>
            <a:camera prst="orthographicFront">
              <a:rot lat="0" lon="10799999"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13238" y="3314700"/>
            <a:ext cx="1468672"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sz="5400" b="1" cap="none" spc="0" baseline="-250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data</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0" name="Rectangle 29"/>
          <p:cNvSpPr/>
          <p:nvPr/>
        </p:nvSpPr>
        <p:spPr>
          <a:xfrm>
            <a:off x="911368" y="5299980"/>
            <a:ext cx="121379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i="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t>
            </a:r>
            <a:r>
              <a:rPr lang="en-US" sz="5400" b="1" baseline="-2500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reg</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37396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optimization</a:t>
            </a:r>
            <a:endParaRPr lang="en-US" dirty="0"/>
          </a:p>
        </p:txBody>
      </p:sp>
      <p:sp>
        <p:nvSpPr>
          <p:cNvPr id="3" name="Content Placeholder 2"/>
          <p:cNvSpPr>
            <a:spLocks noGrp="1"/>
          </p:cNvSpPr>
          <p:nvPr>
            <p:ph idx="1"/>
          </p:nvPr>
        </p:nvSpPr>
        <p:spPr/>
        <p:txBody>
          <a:bodyPr/>
          <a:lstStyle/>
          <a:p>
            <a:r>
              <a:rPr lang="en-US" dirty="0" smtClean="0"/>
              <a:t>Gradient-based optimization</a:t>
            </a:r>
          </a:p>
        </p:txBody>
      </p:sp>
      <p:pic>
        <p:nvPicPr>
          <p:cNvPr id="2051" name="Picture 3" descr="C:\Users\cqf\Desktop\flo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384" y="4648200"/>
            <a:ext cx="4098613" cy="1745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qf\Desktop\frame_00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3385" y="2743200"/>
            <a:ext cx="4098613" cy="17451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qf\Desktop\lm2_b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871170"/>
            <a:ext cx="4117143" cy="323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63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optimization</a:t>
            </a:r>
            <a:endParaRPr lang="en-US" dirty="0"/>
          </a:p>
        </p:txBody>
      </p:sp>
      <p:sp>
        <p:nvSpPr>
          <p:cNvPr id="3" name="Content Placeholder 2"/>
          <p:cNvSpPr>
            <a:spLocks noGrp="1"/>
          </p:cNvSpPr>
          <p:nvPr>
            <p:ph idx="1"/>
          </p:nvPr>
        </p:nvSpPr>
        <p:spPr/>
        <p:txBody>
          <a:bodyPr/>
          <a:lstStyle/>
          <a:p>
            <a:r>
              <a:rPr lang="en-US" dirty="0" smtClean="0"/>
              <a:t>Coarse-to-fine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169" y="2514600"/>
            <a:ext cx="595427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81778" y="6550223"/>
            <a:ext cx="2368084" cy="307777"/>
          </a:xfrm>
          <a:prstGeom prst="rect">
            <a:avLst/>
          </a:prstGeom>
          <a:noFill/>
        </p:spPr>
        <p:txBody>
          <a:bodyPr wrap="none" rtlCol="0">
            <a:spAutoFit/>
          </a:bodyPr>
          <a:lstStyle/>
          <a:p>
            <a:r>
              <a:rPr lang="en-US" sz="1400" dirty="0" smtClean="0"/>
              <a:t>Credit: </a:t>
            </a:r>
            <a:r>
              <a:rPr lang="en-US" sz="1400" dirty="0" err="1" smtClean="0"/>
              <a:t>Deqing</a:t>
            </a:r>
            <a:r>
              <a:rPr lang="en-US" sz="1400" dirty="0" smtClean="0"/>
              <a:t> Sun et al. 2014</a:t>
            </a:r>
            <a:endParaRPr lang="en-US" sz="1400" dirty="0"/>
          </a:p>
        </p:txBody>
      </p:sp>
    </p:spTree>
    <p:extLst>
      <p:ext uri="{BB962C8B-B14F-4D97-AF65-F5344CB8AC3E}">
        <p14:creationId xmlns:p14="http://schemas.microsoft.com/office/powerpoint/2010/main" val="1668312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Variational</a:t>
            </a:r>
            <a:r>
              <a:rPr lang="en-US" dirty="0"/>
              <a:t> optimization</a:t>
            </a:r>
          </a:p>
        </p:txBody>
      </p:sp>
      <p:sp>
        <p:nvSpPr>
          <p:cNvPr id="3" name="Content Placeholder 2"/>
          <p:cNvSpPr>
            <a:spLocks noGrp="1"/>
          </p:cNvSpPr>
          <p:nvPr>
            <p:ph idx="1"/>
          </p:nvPr>
        </p:nvSpPr>
        <p:spPr/>
        <p:txBody>
          <a:bodyPr/>
          <a:lstStyle/>
          <a:p>
            <a:r>
              <a:rPr lang="en-US" dirty="0" smtClean="0"/>
              <a:t>Initialized </a:t>
            </a:r>
            <a:r>
              <a:rPr lang="en-US" dirty="0"/>
              <a:t>by descriptor matching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0"/>
            <a:ext cx="759142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3200" y="6400800"/>
            <a:ext cx="2389116" cy="369332"/>
          </a:xfrm>
          <a:prstGeom prst="rect">
            <a:avLst/>
          </a:prstGeom>
          <a:noFill/>
        </p:spPr>
        <p:txBody>
          <a:bodyPr wrap="none" rtlCol="0">
            <a:spAutoFit/>
          </a:bodyPr>
          <a:lstStyle/>
          <a:p>
            <a:r>
              <a:rPr lang="en-US" altLang="zh-CN" dirty="0" err="1" smtClean="0"/>
              <a:t>Credit:Bailer</a:t>
            </a:r>
            <a:r>
              <a:rPr lang="en-US" altLang="zh-CN" dirty="0" smtClean="0"/>
              <a:t> et al. 2015</a:t>
            </a:r>
            <a:endParaRPr lang="en-US" dirty="0"/>
          </a:p>
        </p:txBody>
      </p:sp>
    </p:spTree>
    <p:extLst>
      <p:ext uri="{BB962C8B-B14F-4D97-AF65-F5344CB8AC3E}">
        <p14:creationId xmlns:p14="http://schemas.microsoft.com/office/powerpoint/2010/main" val="3411984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approach: global optimization</a:t>
            </a:r>
            <a:endParaRPr lang="en-US" dirty="0"/>
          </a:p>
        </p:txBody>
      </p:sp>
      <p:sp>
        <p:nvSpPr>
          <p:cNvPr id="3" name="Content Placeholder 2"/>
          <p:cNvSpPr>
            <a:spLocks noGrp="1"/>
          </p:cNvSpPr>
          <p:nvPr>
            <p:ph idx="1"/>
          </p:nvPr>
        </p:nvSpPr>
        <p:spPr>
          <a:xfrm>
            <a:off x="457200" y="1775191"/>
            <a:ext cx="8382000" cy="4625609"/>
          </a:xfrm>
        </p:spPr>
        <p:txBody>
          <a:bodyPr>
            <a:noAutofit/>
          </a:bodyPr>
          <a:lstStyle/>
          <a:p>
            <a:pPr marL="438912" lvl="1" indent="-320040">
              <a:spcBef>
                <a:spcPts val="0"/>
              </a:spcBef>
              <a:buClr>
                <a:schemeClr val="accent1"/>
              </a:buClr>
              <a:buSzPct val="80000"/>
              <a:buFont typeface="Wingdings 2"/>
              <a:buChar char=""/>
            </a:pPr>
            <a:r>
              <a:rPr lang="en-US" sz="3200" dirty="0" smtClean="0"/>
              <a:t>Full space of mappings</a:t>
            </a:r>
          </a:p>
          <a:p>
            <a:pPr marL="438912" lvl="1" indent="-320040">
              <a:spcBef>
                <a:spcPts val="0"/>
              </a:spcBef>
              <a:buClr>
                <a:schemeClr val="accent1"/>
              </a:buClr>
              <a:buSzPct val="80000"/>
              <a:buFont typeface="Wingdings 2"/>
              <a:buChar char=""/>
            </a:pPr>
            <a:endParaRPr lang="en-US" dirty="0" smtClean="0"/>
          </a:p>
          <a:p>
            <a:pPr marL="438912" lvl="1" indent="-320040">
              <a:spcBef>
                <a:spcPts val="0"/>
              </a:spcBef>
              <a:buClr>
                <a:schemeClr val="accent1"/>
              </a:buClr>
              <a:buSzPct val="80000"/>
              <a:buFont typeface="Wingdings 2"/>
              <a:buChar char=""/>
            </a:pPr>
            <a:endParaRPr lang="en-US" dirty="0" smtClean="0"/>
          </a:p>
          <a:p>
            <a:pPr marL="438912" lvl="1" indent="-320040">
              <a:spcBef>
                <a:spcPts val="0"/>
              </a:spcBef>
              <a:buClr>
                <a:schemeClr val="accent1"/>
              </a:buClr>
              <a:buSzPct val="80000"/>
              <a:buFont typeface="Wingdings 2"/>
              <a:buChar char=""/>
            </a:pPr>
            <a:endParaRPr lang="en-US" dirty="0"/>
          </a:p>
          <a:p>
            <a:pPr marL="438912" lvl="1" indent="-320040">
              <a:spcBef>
                <a:spcPts val="0"/>
              </a:spcBef>
              <a:buClr>
                <a:schemeClr val="accent1"/>
              </a:buClr>
              <a:buSzPct val="80000"/>
              <a:buFont typeface="Wingdings 2"/>
              <a:buChar char=""/>
            </a:pPr>
            <a:r>
              <a:rPr lang="en-US" dirty="0" smtClean="0"/>
              <a:t>State-of-the-art</a:t>
            </a:r>
          </a:p>
          <a:p>
            <a:pPr marL="438912" lvl="1" indent="-320040">
              <a:spcBef>
                <a:spcPts val="0"/>
              </a:spcBef>
              <a:buClr>
                <a:schemeClr val="accent1"/>
              </a:buClr>
              <a:buSzPct val="80000"/>
              <a:buFont typeface="Wingdings 2"/>
              <a:buChar char=""/>
            </a:pPr>
            <a:endParaRPr lang="en-US" dirty="0" smtClean="0"/>
          </a:p>
          <a:p>
            <a:pPr marL="438912" lvl="1" indent="-320040">
              <a:spcBef>
                <a:spcPts val="0"/>
              </a:spcBef>
              <a:buClr>
                <a:schemeClr val="accent1"/>
              </a:buClr>
              <a:buSzPct val="80000"/>
              <a:buFont typeface="Wingdings 2"/>
              <a:buChar char=""/>
            </a:pPr>
            <a:endParaRPr lang="en-US" dirty="0" smtClean="0"/>
          </a:p>
          <a:p>
            <a:pPr marL="438912" lvl="1" indent="-320040">
              <a:spcBef>
                <a:spcPts val="0"/>
              </a:spcBef>
              <a:buClr>
                <a:schemeClr val="accent1"/>
              </a:buClr>
              <a:buSzPct val="80000"/>
              <a:buFont typeface="Wingdings 2"/>
              <a:buChar char=""/>
            </a:pPr>
            <a:endParaRPr lang="en-US" dirty="0"/>
          </a:p>
          <a:p>
            <a:pPr marL="438912" lvl="1" indent="-320040">
              <a:spcBef>
                <a:spcPts val="0"/>
              </a:spcBef>
              <a:buClr>
                <a:schemeClr val="accent1"/>
              </a:buClr>
              <a:buSzPct val="80000"/>
              <a:buFont typeface="Wingdings 2"/>
              <a:buChar char=""/>
            </a:pPr>
            <a:r>
              <a:rPr lang="en-US" dirty="0" smtClean="0"/>
              <a:t>Simple and general</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738" y="2362200"/>
            <a:ext cx="366346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64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a:t>
            </a:r>
            <a:endParaRPr lang="en-US" dirty="0"/>
          </a:p>
        </p:txBody>
      </p:sp>
      <p:sp>
        <p:nvSpPr>
          <p:cNvPr id="3" name="Content Placeholder 2"/>
          <p:cNvSpPr>
            <a:spLocks noGrp="1"/>
          </p:cNvSpPr>
          <p:nvPr>
            <p:ph idx="1"/>
          </p:nvPr>
        </p:nvSpPr>
        <p:spPr>
          <a:xfrm>
            <a:off x="457200" y="1775191"/>
            <a:ext cx="8382000" cy="4625609"/>
          </a:xfrm>
        </p:spPr>
        <p:txBody>
          <a:bodyPr/>
          <a:lstStyle/>
          <a:p>
            <a:endParaRPr lang="en-US" dirty="0" smtClean="0"/>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86337"/>
            <a:ext cx="430053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86025"/>
            <a:ext cx="43434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738" y="2362200"/>
            <a:ext cx="366346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TextBox 4"/>
              <p:cNvSpPr txBox="1"/>
              <p:nvPr/>
            </p:nvSpPr>
            <p:spPr>
              <a:xfrm>
                <a:off x="304800" y="3848514"/>
                <a:ext cx="1711046"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𝐸</m:t>
                          </m:r>
                        </m:e>
                        <m:sub>
                          <m:r>
                            <a:rPr lang="en-US" sz="2800" b="0" i="1" smtClean="0">
                              <a:latin typeface="Cambria Math"/>
                            </a:rPr>
                            <m:t>𝑟𝑒𝑔</m:t>
                          </m:r>
                        </m:sub>
                      </m:sSub>
                      <m:d>
                        <m:dPr>
                          <m:ctrlPr>
                            <a:rPr lang="en-US" sz="2800" b="0" i="1" smtClean="0">
                              <a:latin typeface="Cambria Math"/>
                            </a:rPr>
                          </m:ctrlPr>
                        </m:dPr>
                        <m:e>
                          <m:r>
                            <m:rPr>
                              <m:sty m:val="p"/>
                            </m:rPr>
                            <a:rPr lang="en-US" sz="2800" b="0" i="0" smtClean="0">
                              <a:latin typeface="Cambria Math"/>
                            </a:rPr>
                            <m:t>f</m:t>
                          </m:r>
                        </m:e>
                      </m:d>
                      <m:r>
                        <a:rPr lang="en-US" sz="2800" b="0" i="0" smtClean="0">
                          <a:latin typeface="Cambria Math"/>
                        </a:rPr>
                        <m:t>=</m:t>
                      </m:r>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3848514"/>
                <a:ext cx="1711046" cy="558230"/>
              </a:xfrm>
              <a:prstGeom prst="rect">
                <a:avLst/>
              </a:prstGeom>
              <a:blipFill rotWithShape="1">
                <a:blip r:embed="rId6"/>
                <a:stretch>
                  <a:fillRect/>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1807" y="3810000"/>
            <a:ext cx="2984993" cy="82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832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7916</TotalTime>
  <Words>1643</Words>
  <Application>Microsoft Office PowerPoint</Application>
  <PresentationFormat>On-screen Show (4:3)</PresentationFormat>
  <Paragraphs>187</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Full Flow: Optical Flow Estimation By Global Optimization over Regular Grids</vt:lpstr>
      <vt:lpstr>Optical flow</vt:lpstr>
      <vt:lpstr>Optical flow</vt:lpstr>
      <vt:lpstr>Variational optimization</vt:lpstr>
      <vt:lpstr>Variational optimization</vt:lpstr>
      <vt:lpstr>Variational optimization</vt:lpstr>
      <vt:lpstr>Variational optimization</vt:lpstr>
      <vt:lpstr>Our approach: global optimization</vt:lpstr>
      <vt:lpstr>Model</vt:lpstr>
      <vt:lpstr>Optimization</vt:lpstr>
      <vt:lpstr>Optimization</vt:lpstr>
      <vt:lpstr>Complexity reduction</vt:lpstr>
      <vt:lpstr>Further acceleration</vt:lpstr>
      <vt:lpstr>Implementation</vt:lpstr>
      <vt:lpstr>Experiments</vt:lpstr>
      <vt:lpstr>Experiments</vt:lpstr>
      <vt:lpstr>Controlled experiments</vt:lpstr>
      <vt:lpstr>Horn-Schunck revisited</vt:lpstr>
      <vt:lpstr>Qualitative results</vt:lpstr>
      <vt:lpstr>Summary</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cqf</dc:creator>
  <cp:lastModifiedBy>cqf</cp:lastModifiedBy>
  <cp:revision>352</cp:revision>
  <cp:lastPrinted>2016-06-24T17:28:19Z</cp:lastPrinted>
  <dcterms:created xsi:type="dcterms:W3CDTF">2006-08-16T00:00:00Z</dcterms:created>
  <dcterms:modified xsi:type="dcterms:W3CDTF">2016-06-30T08:05:27Z</dcterms:modified>
</cp:coreProperties>
</file>